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258" r:id="rId4"/>
    <p:sldId id="260" r:id="rId5"/>
    <p:sldId id="257" r:id="rId6"/>
    <p:sldId id="262" r:id="rId7"/>
    <p:sldId id="263" r:id="rId8"/>
    <p:sldId id="269" r:id="rId9"/>
    <p:sldId id="272" r:id="rId10"/>
    <p:sldId id="273" r:id="rId11"/>
    <p:sldId id="264" r:id="rId12"/>
    <p:sldId id="274" r:id="rId13"/>
    <p:sldId id="275" r:id="rId14"/>
    <p:sldId id="276" r:id="rId15"/>
    <p:sldId id="266" r:id="rId16"/>
    <p:sldId id="270" r:id="rId17"/>
    <p:sldId id="277" r:id="rId18"/>
    <p:sldId id="278"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3" autoAdjust="0"/>
    <p:restoredTop sz="99647" autoAdjust="0"/>
  </p:normalViewPr>
  <p:slideViewPr>
    <p:cSldViewPr snapToGrid="0">
      <p:cViewPr varScale="1">
        <p:scale>
          <a:sx n="74" d="100"/>
          <a:sy n="74" d="100"/>
        </p:scale>
        <p:origin x="-58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11/27/2015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0427" y="206056"/>
            <a:ext cx="9337184" cy="1815921"/>
          </a:xfrm>
        </p:spPr>
        <p:txBody>
          <a:bodyPr/>
          <a:lstStyle/>
          <a:p>
            <a:pPr algn="ctr"/>
            <a:r>
              <a:rPr lang="fa-IR" sz="6000" dirty="0" smtClean="0">
                <a:solidFill>
                  <a:schemeClr val="tx1"/>
                </a:solidFill>
                <a:cs typeface="B Titr" pitchFamily="2" charset="-78"/>
              </a:rPr>
              <a:t>بسم الله الرحمن الرحیم </a:t>
            </a:r>
            <a:endParaRPr lang="fa-IR" sz="6000" dirty="0">
              <a:solidFill>
                <a:schemeClr val="tx1"/>
              </a:solidFill>
              <a:cs typeface="B Titr" pitchFamily="2" charset="-78"/>
            </a:endParaRPr>
          </a:p>
        </p:txBody>
      </p:sp>
      <p:sp>
        <p:nvSpPr>
          <p:cNvPr id="3" name="Subtitle 2"/>
          <p:cNvSpPr>
            <a:spLocks noGrp="1"/>
          </p:cNvSpPr>
          <p:nvPr>
            <p:ph type="subTitle" idx="1"/>
          </p:nvPr>
        </p:nvSpPr>
        <p:spPr>
          <a:xfrm>
            <a:off x="579552" y="3245475"/>
            <a:ext cx="9594761" cy="2662110"/>
          </a:xfrm>
        </p:spPr>
        <p:txBody>
          <a:bodyPr>
            <a:noAutofit/>
          </a:bodyPr>
          <a:lstStyle/>
          <a:p>
            <a:pPr algn="ctr"/>
            <a:r>
              <a:rPr lang="fa-IR" sz="5400" dirty="0" smtClean="0">
                <a:solidFill>
                  <a:schemeClr val="accent5"/>
                </a:solidFill>
                <a:cs typeface="B Titr" pitchFamily="2" charset="-78"/>
              </a:rPr>
              <a:t>دومین کنفرانس توسعه عدالت آموزشی </a:t>
            </a:r>
          </a:p>
          <a:p>
            <a:pPr algn="ctr"/>
            <a:r>
              <a:rPr lang="fa-IR" sz="5400" dirty="0" smtClean="0">
                <a:solidFill>
                  <a:schemeClr val="accent5"/>
                </a:solidFill>
                <a:cs typeface="B Titr" pitchFamily="2" charset="-78"/>
              </a:rPr>
              <a:t>دانشگاه تهران </a:t>
            </a:r>
          </a:p>
          <a:p>
            <a:pPr algn="ctr"/>
            <a:r>
              <a:rPr lang="fa-IR" sz="5400" dirty="0" smtClean="0">
                <a:solidFill>
                  <a:schemeClr val="accent5"/>
                </a:solidFill>
                <a:cs typeface="B Titr" pitchFamily="2" charset="-78"/>
              </a:rPr>
              <a:t>آذرماه 1394</a:t>
            </a:r>
          </a:p>
        </p:txBody>
      </p:sp>
    </p:spTree>
    <p:extLst>
      <p:ext uri="{BB962C8B-B14F-4D97-AF65-F5344CB8AC3E}">
        <p14:creationId xmlns="" xmlns:p14="http://schemas.microsoft.com/office/powerpoint/2010/main" val="2782974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1" y="210355"/>
            <a:ext cx="9024880" cy="935865"/>
          </a:xfrm>
        </p:spPr>
        <p:txBody>
          <a:bodyPr>
            <a:noAutofit/>
          </a:bodyPr>
          <a:lstStyle/>
          <a:p>
            <a:pPr algn="ctr"/>
            <a:r>
              <a:rPr lang="fa-IR" sz="4800" b="1" dirty="0">
                <a:solidFill>
                  <a:srgbClr val="00B0F0"/>
                </a:solidFill>
                <a:cs typeface="B Lotus" panose="00000400000000000000" pitchFamily="2" charset="-78"/>
              </a:rPr>
              <a:t>جنبه </a:t>
            </a:r>
            <a:r>
              <a:rPr lang="fa-IR" sz="4800" b="1" dirty="0" smtClean="0">
                <a:solidFill>
                  <a:srgbClr val="00B0F0"/>
                </a:solidFill>
                <a:cs typeface="B Lotus" panose="00000400000000000000" pitchFamily="2" charset="-78"/>
              </a:rPr>
              <a:t>سخت‌افزاری توسعه </a:t>
            </a:r>
            <a:r>
              <a:rPr lang="fa-IR" sz="4800" b="1" dirty="0">
                <a:solidFill>
                  <a:srgbClr val="00B0F0"/>
                </a:solidFill>
                <a:cs typeface="B Lotus" panose="00000400000000000000" pitchFamily="2" charset="-78"/>
              </a:rPr>
              <a:t>عدالت آموزشی</a:t>
            </a:r>
          </a:p>
        </p:txBody>
      </p:sp>
      <p:sp>
        <p:nvSpPr>
          <p:cNvPr id="3" name="Content Placeholder 2"/>
          <p:cNvSpPr>
            <a:spLocks noGrp="1"/>
          </p:cNvSpPr>
          <p:nvPr>
            <p:ph idx="1"/>
          </p:nvPr>
        </p:nvSpPr>
        <p:spPr>
          <a:xfrm>
            <a:off x="115909" y="1146220"/>
            <a:ext cx="9453093" cy="5512157"/>
          </a:xfrm>
        </p:spPr>
        <p:txBody>
          <a:bodyPr>
            <a:normAutofit lnSpcReduction="10000"/>
          </a:bodyPr>
          <a:lstStyle/>
          <a:p>
            <a:pPr algn="just"/>
            <a:r>
              <a:rPr lang="fa-IR" sz="3600" b="1" dirty="0" smtClean="0">
                <a:solidFill>
                  <a:schemeClr val="tx1"/>
                </a:solidFill>
                <a:cs typeface="B Lotus" panose="00000400000000000000" pitchFamily="2" charset="-78"/>
              </a:rPr>
              <a:t> </a:t>
            </a:r>
            <a:r>
              <a:rPr lang="fa-IR" sz="3200" b="1" dirty="0">
                <a:solidFill>
                  <a:schemeClr val="tx1"/>
                </a:solidFill>
                <a:cs typeface="B Lotus" panose="00000400000000000000" pitchFamily="2" charset="-78"/>
              </a:rPr>
              <a:t>«امکانات فناوری اطلاعات و کمک‌آموزشی</a:t>
            </a:r>
            <a:r>
              <a:rPr lang="fa-IR" sz="3200" b="1" dirty="0" smtClean="0">
                <a:solidFill>
                  <a:schemeClr val="tx1"/>
                </a:solidFill>
                <a:cs typeface="B Lotus" panose="00000400000000000000" pitchFamily="2" charset="-78"/>
              </a:rPr>
              <a:t>»</a:t>
            </a:r>
            <a:endParaRPr lang="fa-IR" sz="1400" b="1" dirty="0" smtClean="0">
              <a:solidFill>
                <a:schemeClr val="tx1"/>
              </a:solidFill>
              <a:cs typeface="B Lotus" panose="00000400000000000000" pitchFamily="2" charset="-78"/>
            </a:endParaRPr>
          </a:p>
          <a:p>
            <a:pPr algn="just"/>
            <a:r>
              <a:rPr lang="fa-IR" b="1" dirty="0" smtClean="0">
                <a:solidFill>
                  <a:schemeClr val="tx1"/>
                </a:solidFill>
                <a:cs typeface="B Lotus" panose="00000400000000000000" pitchFamily="2" charset="-78"/>
              </a:rPr>
              <a:t>هوشمند سازی </a:t>
            </a:r>
          </a:p>
          <a:p>
            <a:pPr algn="just"/>
            <a:r>
              <a:rPr lang="fa-IR" b="1" dirty="0" smtClean="0">
                <a:solidFill>
                  <a:schemeClr val="tx1"/>
                </a:solidFill>
                <a:cs typeface="B Lotus" panose="00000400000000000000" pitchFamily="2" charset="-78"/>
              </a:rPr>
              <a:t>در سطح شهر بانه ، قریب به 70% مدارس دارای سیستم رایانه و ویدئوپروژکشن هستند . مدارس روستایی قریب 40 درصد دارای سیستم رایانه می باشند و 50 دستگاه ویدئو پروژکشن هم در کلیه مدارس موجود است. </a:t>
            </a:r>
          </a:p>
          <a:p>
            <a:pPr algn="just"/>
            <a:r>
              <a:rPr lang="fa-IR" sz="2400" b="1" dirty="0" smtClean="0">
                <a:solidFill>
                  <a:srgbClr val="FF0000"/>
                </a:solidFill>
                <a:cs typeface="B Lotus" panose="00000400000000000000" pitchFamily="2" charset="-78"/>
              </a:rPr>
              <a:t>مشکل عمده ی سیستم های روستایی در این است که 50 درصد کامپیوترها مستعمل  و دست دوم مدارس شهری و ادارات دیگر می باشند که عامل نامناسبی در آموزش و یادگیری فناوری می باشند.</a:t>
            </a:r>
          </a:p>
          <a:p>
            <a:pPr algn="just"/>
            <a:r>
              <a:rPr lang="fa-IR" sz="2400" b="1" dirty="0" smtClean="0">
                <a:solidFill>
                  <a:srgbClr val="FF0000"/>
                </a:solidFill>
                <a:cs typeface="B Lotus" panose="00000400000000000000" pitchFamily="2" charset="-78"/>
              </a:rPr>
              <a:t>در 95 درصد مدارس روستایی بانه بسترسازی برای استفاده از اینترنت وجود ندارد.</a:t>
            </a:r>
            <a:endParaRPr lang="fa-IR" b="1" dirty="0">
              <a:solidFill>
                <a:schemeClr val="tx1"/>
              </a:solidFill>
              <a:cs typeface="B Lotus" panose="00000400000000000000" pitchFamily="2" charset="-78"/>
            </a:endParaRPr>
          </a:p>
          <a:p>
            <a:pPr algn="just"/>
            <a:r>
              <a:rPr lang="fa-IR" b="1" dirty="0" smtClean="0">
                <a:solidFill>
                  <a:schemeClr val="tx1"/>
                </a:solidFill>
                <a:cs typeface="B Lotus" panose="00000400000000000000" pitchFamily="2" charset="-78"/>
              </a:rPr>
              <a:t>وسایل کمک آموزشی </a:t>
            </a:r>
          </a:p>
          <a:p>
            <a:pPr algn="just"/>
            <a:r>
              <a:rPr lang="fa-IR" b="1" dirty="0" smtClean="0">
                <a:solidFill>
                  <a:schemeClr val="tx1"/>
                </a:solidFill>
                <a:cs typeface="B Lotus" panose="00000400000000000000" pitchFamily="2" charset="-78"/>
              </a:rPr>
              <a:t>باتوجه به این که درصد سرانه غیر پرسنلی و حقوق و دستمزد آموزش و پرورش به ترتیب از سال های 1376 ، 1380 ، 1384 ، 1388 و 1394به ترتیب برابر 11 درصد ، 8/5 درصد، 9/5 درصد ، 3 درصد و 1/5 درصد از کل بودجه ی آموزش و پرورش بوده است و سیر نزولی باعث شده است میزان تهیه وسایل کمک آموزشی به مرور کاهش و وسایل موجود هم مستعمل گردند. </a:t>
            </a:r>
          </a:p>
          <a:p>
            <a:pPr algn="just"/>
            <a:r>
              <a:rPr lang="fa-IR" sz="2400" b="1" dirty="0">
                <a:solidFill>
                  <a:srgbClr val="FF0000"/>
                </a:solidFill>
                <a:cs typeface="B Lotus" panose="00000400000000000000" pitchFamily="2" charset="-78"/>
              </a:rPr>
              <a:t>که این مهم به مراتب در مدارس مناطق محروم چشمگیر تر و تاثیر منفی بیشتر داشته است.</a:t>
            </a:r>
          </a:p>
          <a:p>
            <a:pPr algn="just"/>
            <a:endParaRPr lang="fa-IR" b="1" dirty="0">
              <a:solidFill>
                <a:schemeClr val="tx1"/>
              </a:solidFill>
              <a:cs typeface="B Lotus" panose="00000400000000000000" pitchFamily="2" charset="-78"/>
            </a:endParaRPr>
          </a:p>
          <a:p>
            <a:pPr algn="just"/>
            <a:endParaRPr lang="fa-IR" sz="2800" b="1" dirty="0" smtClean="0">
              <a:solidFill>
                <a:schemeClr val="tx1"/>
              </a:solidFill>
              <a:cs typeface="B Lotus" panose="00000400000000000000" pitchFamily="2" charset="-78"/>
            </a:endParaRPr>
          </a:p>
          <a:p>
            <a:pPr algn="just"/>
            <a:endParaRPr lang="fa-IR" sz="2800" b="1" dirty="0" smtClean="0">
              <a:solidFill>
                <a:schemeClr val="tx1"/>
              </a:solidFill>
              <a:cs typeface="B Lotus" panose="00000400000000000000" pitchFamily="2" charset="-78"/>
            </a:endParaRPr>
          </a:p>
          <a:p>
            <a:pPr algn="just"/>
            <a:endParaRPr lang="fa-IR" sz="2800" b="1" dirty="0" smtClean="0">
              <a:solidFill>
                <a:schemeClr val="tx1"/>
              </a:solidFill>
              <a:cs typeface="B Lotus" panose="00000400000000000000" pitchFamily="2" charset="-78"/>
            </a:endParaRPr>
          </a:p>
          <a:p>
            <a:pPr algn="just"/>
            <a:endParaRPr lang="fa-IR" sz="2800" b="1" dirty="0" smtClean="0">
              <a:solidFill>
                <a:schemeClr val="tx1"/>
              </a:solidFill>
              <a:cs typeface="B Lotus" panose="00000400000000000000" pitchFamily="2" charset="-78"/>
            </a:endParaRPr>
          </a:p>
        </p:txBody>
      </p:sp>
    </p:spTree>
    <p:extLst>
      <p:ext uri="{BB962C8B-B14F-4D97-AF65-F5344CB8AC3E}">
        <p14:creationId xmlns="" xmlns:p14="http://schemas.microsoft.com/office/powerpoint/2010/main" val="2296673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00507"/>
            <a:ext cx="9028090" cy="948744"/>
          </a:xfrm>
        </p:spPr>
        <p:txBody>
          <a:bodyPr>
            <a:noAutofit/>
          </a:bodyPr>
          <a:lstStyle/>
          <a:p>
            <a:pPr algn="ctr"/>
            <a:r>
              <a:rPr lang="fa-IR" sz="5400" b="1" dirty="0" smtClean="0">
                <a:cs typeface="B Lotus" panose="00000400000000000000" pitchFamily="2" charset="-78"/>
              </a:rPr>
              <a:t>جنبه </a:t>
            </a:r>
            <a:r>
              <a:rPr lang="fa-IR" sz="5400" b="1" dirty="0" smtClean="0">
                <a:solidFill>
                  <a:srgbClr val="FF0000"/>
                </a:solidFill>
                <a:cs typeface="B Lotus" panose="00000400000000000000" pitchFamily="2" charset="-78"/>
              </a:rPr>
              <a:t>نرم‌افزاری</a:t>
            </a:r>
            <a:r>
              <a:rPr lang="fa-IR" sz="5400" b="1" dirty="0" smtClean="0">
                <a:cs typeface="B Lotus" panose="00000400000000000000" pitchFamily="2" charset="-78"/>
              </a:rPr>
              <a:t> </a:t>
            </a:r>
            <a:r>
              <a:rPr lang="fa-IR" sz="5400" b="1" dirty="0">
                <a:cs typeface="B Lotus" panose="00000400000000000000" pitchFamily="2" charset="-78"/>
              </a:rPr>
              <a:t>توسعه عدالت آموزشی</a:t>
            </a:r>
            <a:endParaRPr lang="fa-IR" sz="5400" dirty="0">
              <a:cs typeface="B Lotus" panose="00000400000000000000" pitchFamily="2" charset="-78"/>
            </a:endParaRPr>
          </a:p>
        </p:txBody>
      </p:sp>
      <p:sp>
        <p:nvSpPr>
          <p:cNvPr id="3" name="Content Placeholder 2"/>
          <p:cNvSpPr>
            <a:spLocks noGrp="1"/>
          </p:cNvSpPr>
          <p:nvPr>
            <p:ph idx="1"/>
          </p:nvPr>
        </p:nvSpPr>
        <p:spPr>
          <a:xfrm>
            <a:off x="309093" y="2250741"/>
            <a:ext cx="9240591" cy="3248538"/>
          </a:xfrm>
        </p:spPr>
        <p:txBody>
          <a:bodyPr>
            <a:normAutofit/>
          </a:bodyPr>
          <a:lstStyle/>
          <a:p>
            <a:pPr algn="just">
              <a:lnSpc>
                <a:spcPct val="150000"/>
              </a:lnSpc>
            </a:pPr>
            <a:r>
              <a:rPr lang="fa-IR" sz="3200" dirty="0" smtClean="0">
                <a:solidFill>
                  <a:schemeClr val="accent2">
                    <a:lumMod val="75000"/>
                  </a:schemeClr>
                </a:solidFill>
                <a:cs typeface="B Titr" panose="00000700000000000000" pitchFamily="2" charset="-78"/>
              </a:rPr>
              <a:t>« </a:t>
            </a:r>
            <a:r>
              <a:rPr lang="fa-IR" sz="3200" dirty="0">
                <a:solidFill>
                  <a:schemeClr val="accent2">
                    <a:lumMod val="75000"/>
                  </a:schemeClr>
                </a:solidFill>
                <a:cs typeface="B Titr" panose="00000700000000000000" pitchFamily="2" charset="-78"/>
              </a:rPr>
              <a:t>توسعه مهارت‌های </a:t>
            </a:r>
            <a:r>
              <a:rPr lang="fa-IR" sz="3200" dirty="0" smtClean="0">
                <a:solidFill>
                  <a:schemeClr val="accent2">
                    <a:lumMod val="75000"/>
                  </a:schemeClr>
                </a:solidFill>
                <a:cs typeface="B Titr" panose="00000700000000000000" pitchFamily="2" charset="-78"/>
              </a:rPr>
              <a:t>معلمان </a:t>
            </a:r>
            <a:r>
              <a:rPr lang="fa-IR" sz="3200" dirty="0">
                <a:solidFill>
                  <a:schemeClr val="accent2">
                    <a:lumMod val="75000"/>
                  </a:schemeClr>
                </a:solidFill>
                <a:cs typeface="B Titr" panose="00000700000000000000" pitchFamily="2" charset="-78"/>
              </a:rPr>
              <a:t>در مدارس محروم »</a:t>
            </a:r>
          </a:p>
          <a:p>
            <a:pPr algn="just">
              <a:lnSpc>
                <a:spcPct val="150000"/>
              </a:lnSpc>
            </a:pPr>
            <a:r>
              <a:rPr lang="fa-IR" sz="3200" dirty="0">
                <a:solidFill>
                  <a:schemeClr val="accent3">
                    <a:lumMod val="75000"/>
                  </a:schemeClr>
                </a:solidFill>
                <a:cs typeface="B Titr" panose="00000700000000000000" pitchFamily="2" charset="-78"/>
              </a:rPr>
              <a:t>« بهبود وضعیت </a:t>
            </a:r>
            <a:r>
              <a:rPr lang="fa-IR" sz="3200" dirty="0" smtClean="0">
                <a:solidFill>
                  <a:schemeClr val="accent3">
                    <a:lumMod val="75000"/>
                  </a:schemeClr>
                </a:solidFill>
                <a:cs typeface="B Titr" panose="00000700000000000000" pitchFamily="2" charset="-78"/>
              </a:rPr>
              <a:t> مکمل‌های آموزش » مانند تغذیه</a:t>
            </a:r>
          </a:p>
          <a:p>
            <a:pPr algn="just">
              <a:lnSpc>
                <a:spcPct val="150000"/>
              </a:lnSpc>
            </a:pPr>
            <a:r>
              <a:rPr lang="fa-IR" sz="3200" dirty="0" smtClean="0">
                <a:solidFill>
                  <a:schemeClr val="accent3">
                    <a:lumMod val="75000"/>
                  </a:schemeClr>
                </a:solidFill>
                <a:cs typeface="B Titr" panose="00000700000000000000" pitchFamily="2" charset="-78"/>
              </a:rPr>
              <a:t> </a:t>
            </a:r>
            <a:r>
              <a:rPr lang="fa-IR" sz="3200" dirty="0" smtClean="0">
                <a:solidFill>
                  <a:schemeClr val="accent4">
                    <a:lumMod val="75000"/>
                  </a:schemeClr>
                </a:solidFill>
                <a:cs typeface="B Titr" panose="00000700000000000000" pitchFamily="2" charset="-78"/>
              </a:rPr>
              <a:t>« </a:t>
            </a:r>
            <a:r>
              <a:rPr lang="fa-IR" sz="3200" dirty="0">
                <a:solidFill>
                  <a:schemeClr val="accent4">
                    <a:lumMod val="75000"/>
                  </a:schemeClr>
                </a:solidFill>
                <a:cs typeface="B Titr" panose="00000700000000000000" pitchFamily="2" charset="-78"/>
              </a:rPr>
              <a:t>حضور مددکاران اجتماعی و مشاوران </a:t>
            </a:r>
            <a:r>
              <a:rPr lang="fa-IR" sz="3200" dirty="0" smtClean="0">
                <a:solidFill>
                  <a:schemeClr val="accent4">
                    <a:lumMod val="75000"/>
                  </a:schemeClr>
                </a:solidFill>
                <a:cs typeface="B Titr" panose="00000700000000000000" pitchFamily="2" charset="-78"/>
              </a:rPr>
              <a:t>روانشناس  </a:t>
            </a:r>
            <a:r>
              <a:rPr lang="fa-IR" sz="3200" dirty="0">
                <a:solidFill>
                  <a:schemeClr val="accent4">
                    <a:lumMod val="75000"/>
                  </a:schemeClr>
                </a:solidFill>
                <a:cs typeface="B Titr" panose="00000700000000000000" pitchFamily="2" charset="-78"/>
              </a:rPr>
              <a:t>»</a:t>
            </a:r>
          </a:p>
        </p:txBody>
      </p:sp>
    </p:spTree>
    <p:extLst>
      <p:ext uri="{BB962C8B-B14F-4D97-AF65-F5344CB8AC3E}">
        <p14:creationId xmlns="" xmlns:p14="http://schemas.microsoft.com/office/powerpoint/2010/main" val="3775262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2" y="145960"/>
            <a:ext cx="9028090" cy="948744"/>
          </a:xfrm>
        </p:spPr>
        <p:txBody>
          <a:bodyPr>
            <a:noAutofit/>
          </a:bodyPr>
          <a:lstStyle/>
          <a:p>
            <a:pPr algn="ctr"/>
            <a:r>
              <a:rPr lang="fa-IR" sz="5400" b="1" dirty="0" smtClean="0">
                <a:cs typeface="B Lotus" panose="00000400000000000000" pitchFamily="2" charset="-78"/>
              </a:rPr>
              <a:t>جنبه </a:t>
            </a:r>
            <a:r>
              <a:rPr lang="fa-IR" sz="5400" b="1" dirty="0" smtClean="0">
                <a:solidFill>
                  <a:srgbClr val="FF0000"/>
                </a:solidFill>
                <a:cs typeface="B Lotus" panose="00000400000000000000" pitchFamily="2" charset="-78"/>
              </a:rPr>
              <a:t>نرم‌افزاری</a:t>
            </a:r>
            <a:r>
              <a:rPr lang="fa-IR" sz="5400" b="1" dirty="0" smtClean="0">
                <a:cs typeface="B Lotus" panose="00000400000000000000" pitchFamily="2" charset="-78"/>
              </a:rPr>
              <a:t> </a:t>
            </a:r>
            <a:r>
              <a:rPr lang="fa-IR" sz="5400" b="1" dirty="0">
                <a:cs typeface="B Lotus" panose="00000400000000000000" pitchFamily="2" charset="-78"/>
              </a:rPr>
              <a:t>توسعه عدالت آموزشی</a:t>
            </a:r>
            <a:endParaRPr lang="fa-IR" sz="5400" dirty="0">
              <a:cs typeface="B Lotus" panose="00000400000000000000" pitchFamily="2" charset="-78"/>
            </a:endParaRPr>
          </a:p>
        </p:txBody>
      </p:sp>
      <p:sp>
        <p:nvSpPr>
          <p:cNvPr id="3" name="Content Placeholder 2"/>
          <p:cNvSpPr>
            <a:spLocks noGrp="1"/>
          </p:cNvSpPr>
          <p:nvPr>
            <p:ph idx="1"/>
          </p:nvPr>
        </p:nvSpPr>
        <p:spPr>
          <a:xfrm>
            <a:off x="264017" y="991672"/>
            <a:ext cx="9453093" cy="5309158"/>
          </a:xfrm>
        </p:spPr>
        <p:txBody>
          <a:bodyPr>
            <a:normAutofit/>
          </a:bodyPr>
          <a:lstStyle/>
          <a:p>
            <a:pPr algn="just">
              <a:lnSpc>
                <a:spcPct val="150000"/>
              </a:lnSpc>
            </a:pPr>
            <a:r>
              <a:rPr lang="fa-IR" sz="3200" dirty="0" smtClean="0">
                <a:solidFill>
                  <a:srgbClr val="00B0F0"/>
                </a:solidFill>
                <a:cs typeface="B Titr" panose="00000700000000000000" pitchFamily="2" charset="-78"/>
              </a:rPr>
              <a:t>« </a:t>
            </a:r>
            <a:r>
              <a:rPr lang="fa-IR" sz="3200" dirty="0">
                <a:solidFill>
                  <a:srgbClr val="00B0F0"/>
                </a:solidFill>
                <a:cs typeface="B Titr" panose="00000700000000000000" pitchFamily="2" charset="-78"/>
              </a:rPr>
              <a:t>توسعه مهارت‌های </a:t>
            </a:r>
            <a:r>
              <a:rPr lang="fa-IR" sz="3200" dirty="0" smtClean="0">
                <a:solidFill>
                  <a:srgbClr val="00B0F0"/>
                </a:solidFill>
                <a:cs typeface="B Titr" panose="00000700000000000000" pitchFamily="2" charset="-78"/>
              </a:rPr>
              <a:t>معلمان </a:t>
            </a:r>
            <a:r>
              <a:rPr lang="fa-IR" sz="3200" dirty="0">
                <a:solidFill>
                  <a:srgbClr val="00B0F0"/>
                </a:solidFill>
                <a:cs typeface="B Titr" panose="00000700000000000000" pitchFamily="2" charset="-78"/>
              </a:rPr>
              <a:t>در مدارس محروم </a:t>
            </a:r>
            <a:r>
              <a:rPr lang="fa-IR" sz="3200" dirty="0" smtClean="0">
                <a:solidFill>
                  <a:srgbClr val="00B0F0"/>
                </a:solidFill>
                <a:cs typeface="B Titr" panose="00000700000000000000" pitchFamily="2" charset="-78"/>
              </a:rPr>
              <a:t>»</a:t>
            </a:r>
          </a:p>
          <a:p>
            <a:pPr algn="just">
              <a:lnSpc>
                <a:spcPct val="150000"/>
              </a:lnSpc>
            </a:pPr>
            <a:r>
              <a:rPr lang="fa-IR" sz="3200" dirty="0" smtClean="0">
                <a:solidFill>
                  <a:schemeClr val="accent2">
                    <a:lumMod val="75000"/>
                  </a:schemeClr>
                </a:solidFill>
                <a:cs typeface="B Titr" panose="00000700000000000000" pitchFamily="2" charset="-78"/>
              </a:rPr>
              <a:t>و پژوهش و تحقیق</a:t>
            </a:r>
            <a:endParaRPr lang="fa-IR" sz="800" dirty="0" smtClean="0">
              <a:solidFill>
                <a:schemeClr val="accent2">
                  <a:lumMod val="75000"/>
                </a:schemeClr>
              </a:solidFill>
              <a:cs typeface="B Titr" panose="00000700000000000000" pitchFamily="2" charset="-78"/>
            </a:endParaRPr>
          </a:p>
          <a:p>
            <a:pPr algn="just">
              <a:lnSpc>
                <a:spcPct val="150000"/>
              </a:lnSpc>
            </a:pPr>
            <a:endParaRPr lang="fa-IR" sz="3200" dirty="0">
              <a:solidFill>
                <a:schemeClr val="accent2">
                  <a:lumMod val="75000"/>
                </a:schemeClr>
              </a:solidFill>
              <a:cs typeface="B Titr" panose="00000700000000000000" pitchFamily="2" charset="-78"/>
            </a:endParaRPr>
          </a:p>
        </p:txBody>
      </p:sp>
      <p:graphicFrame>
        <p:nvGraphicFramePr>
          <p:cNvPr id="4" name="Table 3"/>
          <p:cNvGraphicFramePr>
            <a:graphicFrameLocks noGrp="1"/>
          </p:cNvGraphicFramePr>
          <p:nvPr>
            <p:extLst>
              <p:ext uri="{D42A27DB-BD31-4B8C-83A1-F6EECF244321}">
                <p14:modId xmlns="" xmlns:p14="http://schemas.microsoft.com/office/powerpoint/2010/main" val="3088911376"/>
              </p:ext>
            </p:extLst>
          </p:nvPr>
        </p:nvGraphicFramePr>
        <p:xfrm>
          <a:off x="261128" y="2690131"/>
          <a:ext cx="9758635" cy="3457005"/>
        </p:xfrm>
        <a:graphic>
          <a:graphicData uri="http://schemas.openxmlformats.org/drawingml/2006/table">
            <a:tbl>
              <a:tblPr rtl="1" firstRow="1" bandRow="1">
                <a:tableStyleId>{5C22544A-7EE6-4342-B048-85BDC9FD1C3A}</a:tableStyleId>
              </a:tblPr>
              <a:tblGrid>
                <a:gridCol w="1618445"/>
                <a:gridCol w="1666410"/>
                <a:gridCol w="1618445"/>
                <a:gridCol w="1618445"/>
                <a:gridCol w="3236890"/>
              </a:tblGrid>
              <a:tr h="298441">
                <a:tc gridSpan="5">
                  <a:txBody>
                    <a:bodyPr/>
                    <a:lstStyle/>
                    <a:p>
                      <a:pPr rtl="1"/>
                      <a:r>
                        <a:rPr lang="fa-IR" sz="2800" dirty="0" smtClean="0">
                          <a:solidFill>
                            <a:srgbClr val="FF0000"/>
                          </a:solidFill>
                          <a:cs typeface="B Titr" panose="00000700000000000000" pitchFamily="2" charset="-78"/>
                        </a:rPr>
                        <a:t>وضعیت سرانه تخصیصی برای دوره های ضمن خدمت و بازآموزی معلمان</a:t>
                      </a:r>
                      <a:endParaRPr lang="fa-IR" sz="2800" dirty="0">
                        <a:solidFill>
                          <a:srgbClr val="FF0000"/>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a:p>
                  </a:txBody>
                  <a:tcPr/>
                </a:tc>
              </a:tr>
              <a:tr h="298441">
                <a:tc gridSpan="3">
                  <a:txBody>
                    <a:bodyPr/>
                    <a:lstStyle/>
                    <a:p>
                      <a:pPr algn="ctr" rtl="1"/>
                      <a:r>
                        <a:rPr lang="fa-IR" sz="2800" dirty="0" smtClean="0">
                          <a:solidFill>
                            <a:srgbClr val="00B0F0"/>
                          </a:solidFill>
                          <a:cs typeface="B Titr" panose="00000700000000000000" pitchFamily="2" charset="-78"/>
                        </a:rPr>
                        <a:t>برگزاری دوره های بازآموزی</a:t>
                      </a:r>
                      <a:endParaRPr lang="fa-IR" sz="2800" dirty="0">
                        <a:solidFill>
                          <a:srgbClr val="00B0F0"/>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gridSpan="2">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800" dirty="0" smtClean="0">
                          <a:solidFill>
                            <a:schemeClr val="accent2">
                              <a:lumMod val="75000"/>
                            </a:schemeClr>
                          </a:solidFill>
                          <a:cs typeface="B Titr" panose="00000700000000000000" pitchFamily="2" charset="-78"/>
                        </a:rPr>
                        <a:t>پژوهش و تحقیق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r>
              <a:tr h="484137">
                <a:tc rowSpan="2">
                  <a:txBody>
                    <a:bodyPr/>
                    <a:lstStyle/>
                    <a:p>
                      <a:pPr algn="ctr" rtl="1"/>
                      <a:r>
                        <a:rPr lang="fa-IR" sz="1400" dirty="0" smtClean="0">
                          <a:cs typeface="B Titr" panose="00000700000000000000" pitchFamily="2" charset="-78"/>
                        </a:rPr>
                        <a:t>استاندارد میزان ساعت هر</a:t>
                      </a:r>
                      <a:r>
                        <a:rPr lang="fa-IR" sz="1400" baseline="0" dirty="0" smtClean="0">
                          <a:cs typeface="B Titr" panose="00000700000000000000" pitchFamily="2" charset="-78"/>
                        </a:rPr>
                        <a:t> معلم در کشور</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400" dirty="0" smtClean="0">
                          <a:cs typeface="B Titr" panose="00000700000000000000" pitchFamily="2" charset="-78"/>
                        </a:rPr>
                        <a:t>کشور </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1400" dirty="0" smtClean="0">
                          <a:cs typeface="B Titr" panose="00000700000000000000" pitchFamily="2" charset="-78"/>
                        </a:rPr>
                        <a:t>بانه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algn="ctr" rtl="1"/>
                      <a:r>
                        <a:rPr lang="fa-IR" sz="1400" dirty="0" smtClean="0">
                          <a:cs typeface="B Titr" panose="00000700000000000000" pitchFamily="2" charset="-78"/>
                        </a:rPr>
                        <a:t>هزینه های انجام شده در بانه در سال تحصیلی 94-93</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pPr rtl="1"/>
                      <a:endParaRPr lang="fa-IR"/>
                    </a:p>
                  </a:txBody>
                  <a:tcPr/>
                </a:tc>
              </a:tr>
              <a:tr h="484137">
                <a:tc vMerge="1">
                  <a:txBody>
                    <a:bodyPr/>
                    <a:lstStyle/>
                    <a:p>
                      <a:pPr marL="0" marR="0" indent="0" algn="r" defTabSz="457200" rtl="1" eaLnBrk="1" fontAlgn="auto" latinLnBrk="0" hangingPunct="1">
                        <a:lnSpc>
                          <a:spcPct val="100000"/>
                        </a:lnSpc>
                        <a:spcBef>
                          <a:spcPts val="0"/>
                        </a:spcBef>
                        <a:spcAft>
                          <a:spcPts val="0"/>
                        </a:spcAft>
                        <a:buClrTx/>
                        <a:buSzTx/>
                        <a:buFontTx/>
                        <a:buNone/>
                        <a:tabLst/>
                        <a:defRPr/>
                      </a:pPr>
                      <a:endParaRPr lang="fa-IR" sz="1400" dirty="0">
                        <a:cs typeface="B Titr" panose="00000700000000000000" pitchFamily="2" charset="-78"/>
                      </a:endParaRPr>
                    </a:p>
                  </a:txBody>
                  <a:tcPr/>
                </a:tc>
                <a:tc>
                  <a:txBody>
                    <a:bodyPr/>
                    <a:lstStyle/>
                    <a:p>
                      <a:pPr algn="ctr" rtl="1"/>
                      <a:r>
                        <a:rPr lang="fa-IR" sz="1400" dirty="0" smtClean="0">
                          <a:cs typeface="B Titr" panose="00000700000000000000" pitchFamily="2" charset="-78"/>
                        </a:rPr>
                        <a:t>40 ساعت</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400" dirty="0" smtClean="0">
                          <a:cs typeface="B Titr" panose="00000700000000000000" pitchFamily="2" charset="-78"/>
                        </a:rPr>
                        <a:t>9</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pPr rtl="1"/>
                      <a:endParaRPr lang="fa-IR" sz="1400" dirty="0">
                        <a:cs typeface="B Titr" panose="00000700000000000000" pitchFamily="2" charset="-78"/>
                      </a:endParaRPr>
                    </a:p>
                  </a:txBody>
                  <a:tcPr anchor="ctr"/>
                </a:tc>
                <a:tc hMerge="1" vMerge="1">
                  <a:txBody>
                    <a:bodyPr/>
                    <a:lstStyle/>
                    <a:p>
                      <a:pPr rtl="1"/>
                      <a:endParaRPr lang="fa-IR"/>
                    </a:p>
                  </a:txBody>
                  <a:tcPr/>
                </a:tc>
              </a:tr>
              <a:tr h="484137">
                <a:tc rowSpan="2">
                  <a:txBody>
                    <a:bodyPr/>
                    <a:lstStyle/>
                    <a:p>
                      <a:pPr rtl="1"/>
                      <a:r>
                        <a:rPr lang="fa-IR" sz="1400" dirty="0" smtClean="0">
                          <a:cs typeface="B Titr" panose="00000700000000000000" pitchFamily="2" charset="-78"/>
                        </a:rPr>
                        <a:t>استاندارد میزان هزینه صرف شده برای هر معلم</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400" dirty="0" smtClean="0">
                          <a:cs typeface="B Titr" panose="00000700000000000000" pitchFamily="2" charset="-78"/>
                        </a:rPr>
                        <a:t>کشور </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400" dirty="0" smtClean="0">
                          <a:cs typeface="B Titr" panose="00000700000000000000" pitchFamily="2" charset="-78"/>
                        </a:rPr>
                        <a:t>بانه</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rtl="1"/>
                      <a:r>
                        <a:rPr lang="fa-IR" sz="1400" dirty="0" smtClean="0">
                          <a:cs typeface="B Titr" panose="00000700000000000000" pitchFamily="2" charset="-78"/>
                        </a:rPr>
                        <a:t>صرفاً در حوزه ی   پژوهش</a:t>
                      </a:r>
                      <a:r>
                        <a:rPr lang="fa-IR" sz="1400" baseline="0" dirty="0" smtClean="0">
                          <a:cs typeface="B Titr" panose="00000700000000000000" pitchFamily="2" charset="-78"/>
                        </a:rPr>
                        <a:t> در عمل   </a:t>
                      </a:r>
                      <a:r>
                        <a:rPr lang="fa-IR" sz="1400" dirty="0" smtClean="0">
                          <a:cs typeface="B Titr" panose="00000700000000000000" pitchFamily="2" charset="-78"/>
                        </a:rPr>
                        <a:t>اقدام شده است که</a:t>
                      </a:r>
                      <a:r>
                        <a:rPr lang="fa-IR" sz="1400" baseline="0" dirty="0" smtClean="0">
                          <a:cs typeface="B Titr" panose="00000700000000000000" pitchFamily="2" charset="-78"/>
                        </a:rPr>
                        <a:t> </a:t>
                      </a:r>
                      <a:r>
                        <a:rPr lang="fa-IR" sz="1400" dirty="0" smtClean="0">
                          <a:cs typeface="B Titr" panose="00000700000000000000" pitchFamily="2" charset="-78"/>
                        </a:rPr>
                        <a:t> هزینه ای صورت نگرفته است.     </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pPr rtl="1"/>
                      <a:endParaRPr lang="fa-IR"/>
                    </a:p>
                  </a:txBody>
                  <a:tcPr/>
                </a:tc>
              </a:tr>
              <a:tr h="484137">
                <a:tc vMerge="1">
                  <a:txBody>
                    <a:bodyPr/>
                    <a:lstStyle/>
                    <a:p>
                      <a:pPr rtl="1"/>
                      <a:endParaRPr lang="fa-IR" sz="1400" dirty="0">
                        <a:cs typeface="B Titr" panose="00000700000000000000" pitchFamily="2" charset="-78"/>
                      </a:endParaRPr>
                    </a:p>
                  </a:txBody>
                  <a:tcPr anchor="ctr"/>
                </a:tc>
                <a:tc>
                  <a:txBody>
                    <a:bodyPr/>
                    <a:lstStyle/>
                    <a:p>
                      <a:pPr algn="ctr" rtl="1"/>
                      <a:r>
                        <a:rPr lang="fa-IR" sz="1400" dirty="0" smtClean="0">
                          <a:cs typeface="B Titr" panose="00000700000000000000" pitchFamily="2" charset="-78"/>
                        </a:rPr>
                        <a:t>4/000/000 ریال</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400" dirty="0" smtClean="0">
                          <a:cs typeface="B Titr" panose="00000700000000000000" pitchFamily="2" charset="-78"/>
                        </a:rPr>
                        <a:t>200/000 ریال</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pPr rtl="1"/>
                      <a:endParaRPr lang="fa-IR" sz="1400" dirty="0">
                        <a:cs typeface="B Titr" panose="00000700000000000000" pitchFamily="2" charset="-78"/>
                      </a:endParaRPr>
                    </a:p>
                  </a:txBody>
                  <a:tcPr anchor="ctr"/>
                </a:tc>
                <a:tc hMerge="1" vMerge="1">
                  <a:txBody>
                    <a:bodyPr/>
                    <a:lstStyle/>
                    <a:p>
                      <a:pPr rtl="1"/>
                      <a:endParaRPr lang="fa-IR"/>
                    </a:p>
                  </a:txBody>
                  <a:tcPr/>
                </a:tc>
              </a:tr>
              <a:tr h="484137">
                <a:tc gridSpan="2">
                  <a:txBody>
                    <a:bodyPr/>
                    <a:lstStyle/>
                    <a:p>
                      <a:pPr rtl="1"/>
                      <a:r>
                        <a:rPr lang="fa-IR" sz="1400" dirty="0" smtClean="0">
                          <a:cs typeface="B Titr" panose="00000700000000000000" pitchFamily="2" charset="-78"/>
                        </a:rPr>
                        <a:t>تخصیص</a:t>
                      </a:r>
                      <a:r>
                        <a:rPr lang="fa-IR" sz="1400" baseline="0" dirty="0" smtClean="0">
                          <a:cs typeface="B Titr" panose="00000700000000000000" pitchFamily="2" charset="-78"/>
                        </a:rPr>
                        <a:t> سال بانه 94-93</a:t>
                      </a:r>
                      <a:r>
                        <a:rPr lang="fa-IR" sz="1400" dirty="0" smtClean="0">
                          <a:cs typeface="B Titr" panose="00000700000000000000" pitchFamily="2" charset="-78"/>
                        </a:rPr>
                        <a:t>      38.000.000  تومان</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1"/>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rtl="1"/>
                      <a:r>
                        <a:rPr lang="fa-IR" sz="1400" dirty="0" smtClean="0">
                          <a:cs typeface="B Titr" panose="00000700000000000000" pitchFamily="2" charset="-78"/>
                        </a:rPr>
                        <a:t>مطلوب   780.000.0000 تومان</a:t>
                      </a:r>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sz="1800" dirty="0" smtClean="0">
                          <a:solidFill>
                            <a:srgbClr val="FF0000"/>
                          </a:solidFill>
                          <a:cs typeface="B Titr" panose="00000700000000000000" pitchFamily="2" charset="-78"/>
                        </a:rPr>
                        <a:t>اختلاف    742.000.000  تومان </a:t>
                      </a:r>
                      <a:endParaRPr lang="fa-IR" sz="1800" dirty="0">
                        <a:solidFill>
                          <a:srgbClr val="FF0000"/>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416529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00507"/>
            <a:ext cx="9028090" cy="948744"/>
          </a:xfrm>
        </p:spPr>
        <p:txBody>
          <a:bodyPr>
            <a:noAutofit/>
          </a:bodyPr>
          <a:lstStyle/>
          <a:p>
            <a:pPr algn="ctr"/>
            <a:r>
              <a:rPr lang="fa-IR" sz="5400" b="1" dirty="0" smtClean="0">
                <a:cs typeface="B Lotus" panose="00000400000000000000" pitchFamily="2" charset="-78"/>
              </a:rPr>
              <a:t>جنبه </a:t>
            </a:r>
            <a:r>
              <a:rPr lang="fa-IR" sz="5400" b="1" dirty="0" smtClean="0">
                <a:solidFill>
                  <a:srgbClr val="FF0000"/>
                </a:solidFill>
                <a:cs typeface="B Lotus" panose="00000400000000000000" pitchFamily="2" charset="-78"/>
              </a:rPr>
              <a:t>نرم‌افزاری</a:t>
            </a:r>
            <a:r>
              <a:rPr lang="fa-IR" sz="5400" b="1" dirty="0" smtClean="0">
                <a:cs typeface="B Lotus" panose="00000400000000000000" pitchFamily="2" charset="-78"/>
              </a:rPr>
              <a:t> </a:t>
            </a:r>
            <a:r>
              <a:rPr lang="fa-IR" sz="5400" b="1" dirty="0">
                <a:cs typeface="B Lotus" panose="00000400000000000000" pitchFamily="2" charset="-78"/>
              </a:rPr>
              <a:t>توسعه عدالت آموزشی</a:t>
            </a:r>
            <a:endParaRPr lang="fa-IR" sz="5400" dirty="0">
              <a:cs typeface="B Lotus" panose="00000400000000000000" pitchFamily="2" charset="-78"/>
            </a:endParaRPr>
          </a:p>
        </p:txBody>
      </p:sp>
      <p:sp>
        <p:nvSpPr>
          <p:cNvPr id="3" name="Content Placeholder 2"/>
          <p:cNvSpPr>
            <a:spLocks noGrp="1"/>
          </p:cNvSpPr>
          <p:nvPr>
            <p:ph idx="1"/>
          </p:nvPr>
        </p:nvSpPr>
        <p:spPr>
          <a:xfrm>
            <a:off x="186744" y="1374978"/>
            <a:ext cx="9453093" cy="5167490"/>
          </a:xfrm>
        </p:spPr>
        <p:txBody>
          <a:bodyPr>
            <a:normAutofit/>
          </a:bodyPr>
          <a:lstStyle/>
          <a:p>
            <a:pPr algn="just">
              <a:lnSpc>
                <a:spcPct val="150000"/>
              </a:lnSpc>
            </a:pPr>
            <a:r>
              <a:rPr lang="fa-IR" sz="3200" dirty="0" smtClean="0">
                <a:solidFill>
                  <a:schemeClr val="accent3">
                    <a:lumMod val="75000"/>
                  </a:schemeClr>
                </a:solidFill>
                <a:cs typeface="B Titr" panose="00000700000000000000" pitchFamily="2" charset="-78"/>
              </a:rPr>
              <a:t>« </a:t>
            </a:r>
            <a:r>
              <a:rPr lang="fa-IR" sz="3200" dirty="0">
                <a:solidFill>
                  <a:schemeClr val="accent3">
                    <a:lumMod val="75000"/>
                  </a:schemeClr>
                </a:solidFill>
                <a:cs typeface="B Titr" panose="00000700000000000000" pitchFamily="2" charset="-78"/>
              </a:rPr>
              <a:t>بهبود وضعیت </a:t>
            </a:r>
            <a:r>
              <a:rPr lang="fa-IR" sz="3200" dirty="0" smtClean="0">
                <a:solidFill>
                  <a:schemeClr val="accent3">
                    <a:lumMod val="75000"/>
                  </a:schemeClr>
                </a:solidFill>
                <a:cs typeface="B Titr" panose="00000700000000000000" pitchFamily="2" charset="-78"/>
              </a:rPr>
              <a:t> مکمل‌های آموزش  مانند تغذیه </a:t>
            </a:r>
            <a:r>
              <a:rPr lang="fa-IR" sz="3200" dirty="0">
                <a:solidFill>
                  <a:schemeClr val="accent3">
                    <a:lumMod val="75000"/>
                  </a:schemeClr>
                </a:solidFill>
                <a:cs typeface="B Titr" panose="00000700000000000000" pitchFamily="2" charset="-78"/>
              </a:rPr>
              <a:t>»</a:t>
            </a:r>
          </a:p>
          <a:p>
            <a:pPr algn="just">
              <a:lnSpc>
                <a:spcPct val="150000"/>
              </a:lnSpc>
            </a:pPr>
            <a:r>
              <a:rPr lang="fa-IR" sz="3200" dirty="0">
                <a:solidFill>
                  <a:schemeClr val="accent4">
                    <a:lumMod val="75000"/>
                  </a:schemeClr>
                </a:solidFill>
                <a:cs typeface="B Titr" panose="00000700000000000000" pitchFamily="2" charset="-78"/>
              </a:rPr>
              <a:t> </a:t>
            </a:r>
            <a:r>
              <a:rPr lang="fa-IR" sz="3200" dirty="0" smtClean="0">
                <a:solidFill>
                  <a:schemeClr val="accent4">
                    <a:lumMod val="75000"/>
                  </a:schemeClr>
                </a:solidFill>
                <a:cs typeface="B Titr" panose="00000700000000000000" pitchFamily="2" charset="-78"/>
              </a:rPr>
              <a:t>در طول ده سال گذشته که خوراکی ها و شیر توزیع می شد مرتباً به لحاظ کمی و کیفی سیر نزولی داشته است به گونه ای که تاکنون دو ماه از سال تحصیلی سپری شده است فعلاً خبری از شیر در مدارس بانه نبوده است.</a:t>
            </a:r>
          </a:p>
          <a:p>
            <a:pPr algn="just">
              <a:lnSpc>
                <a:spcPct val="150000"/>
              </a:lnSpc>
            </a:pPr>
            <a:endParaRPr lang="fa-IR" sz="3200" dirty="0">
              <a:solidFill>
                <a:schemeClr val="accent4">
                  <a:lumMod val="75000"/>
                </a:schemeClr>
              </a:solidFill>
              <a:cs typeface="B Titr" panose="00000700000000000000" pitchFamily="2" charset="-78"/>
            </a:endParaRPr>
          </a:p>
        </p:txBody>
      </p:sp>
    </p:spTree>
    <p:extLst>
      <p:ext uri="{BB962C8B-B14F-4D97-AF65-F5344CB8AC3E}">
        <p14:creationId xmlns="" xmlns:p14="http://schemas.microsoft.com/office/powerpoint/2010/main" val="3556960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00507"/>
            <a:ext cx="9028090" cy="948744"/>
          </a:xfrm>
        </p:spPr>
        <p:txBody>
          <a:bodyPr>
            <a:noAutofit/>
          </a:bodyPr>
          <a:lstStyle/>
          <a:p>
            <a:pPr algn="ctr"/>
            <a:r>
              <a:rPr lang="fa-IR" sz="5400" b="1" dirty="0" smtClean="0">
                <a:cs typeface="B Lotus" panose="00000400000000000000" pitchFamily="2" charset="-78"/>
              </a:rPr>
              <a:t>جنبه </a:t>
            </a:r>
            <a:r>
              <a:rPr lang="fa-IR" sz="5400" b="1" dirty="0" smtClean="0">
                <a:solidFill>
                  <a:srgbClr val="FF0000"/>
                </a:solidFill>
                <a:cs typeface="B Lotus" panose="00000400000000000000" pitchFamily="2" charset="-78"/>
              </a:rPr>
              <a:t>نرم‌افزاری</a:t>
            </a:r>
            <a:r>
              <a:rPr lang="fa-IR" sz="5400" b="1" dirty="0" smtClean="0">
                <a:cs typeface="B Lotus" panose="00000400000000000000" pitchFamily="2" charset="-78"/>
              </a:rPr>
              <a:t> </a:t>
            </a:r>
            <a:r>
              <a:rPr lang="fa-IR" sz="5400" b="1" dirty="0">
                <a:cs typeface="B Lotus" panose="00000400000000000000" pitchFamily="2" charset="-78"/>
              </a:rPr>
              <a:t>توسعه عدالت آموزشی</a:t>
            </a:r>
            <a:endParaRPr lang="fa-IR" sz="5400" dirty="0">
              <a:cs typeface="B Lotus" panose="00000400000000000000" pitchFamily="2" charset="-78"/>
            </a:endParaRPr>
          </a:p>
        </p:txBody>
      </p:sp>
      <p:sp>
        <p:nvSpPr>
          <p:cNvPr id="3" name="Content Placeholder 2"/>
          <p:cNvSpPr>
            <a:spLocks noGrp="1"/>
          </p:cNvSpPr>
          <p:nvPr>
            <p:ph idx="1"/>
          </p:nvPr>
        </p:nvSpPr>
        <p:spPr>
          <a:xfrm>
            <a:off x="96591" y="1249250"/>
            <a:ext cx="9453093" cy="5473521"/>
          </a:xfrm>
        </p:spPr>
        <p:txBody>
          <a:bodyPr>
            <a:normAutofit/>
          </a:bodyPr>
          <a:lstStyle/>
          <a:p>
            <a:pPr algn="ctr">
              <a:lnSpc>
                <a:spcPct val="150000"/>
              </a:lnSpc>
            </a:pPr>
            <a:r>
              <a:rPr lang="fa-IR" sz="3200" dirty="0" smtClean="0">
                <a:solidFill>
                  <a:schemeClr val="accent2">
                    <a:lumMod val="50000"/>
                  </a:schemeClr>
                </a:solidFill>
                <a:cs typeface="B Titr" panose="00000700000000000000" pitchFamily="2" charset="-78"/>
              </a:rPr>
              <a:t> </a:t>
            </a:r>
            <a:r>
              <a:rPr lang="fa-IR" sz="3200" dirty="0">
                <a:solidFill>
                  <a:schemeClr val="accent2">
                    <a:lumMod val="50000"/>
                  </a:schemeClr>
                </a:solidFill>
                <a:cs typeface="B Titr" panose="00000700000000000000" pitchFamily="2" charset="-78"/>
              </a:rPr>
              <a:t>« حضور مددکاران اجتماعی و مشاوران </a:t>
            </a:r>
            <a:r>
              <a:rPr lang="fa-IR" sz="3200" dirty="0" smtClean="0">
                <a:solidFill>
                  <a:schemeClr val="accent2">
                    <a:lumMod val="50000"/>
                  </a:schemeClr>
                </a:solidFill>
                <a:cs typeface="B Titr" panose="00000700000000000000" pitchFamily="2" charset="-78"/>
              </a:rPr>
              <a:t>روانشناس  »</a:t>
            </a:r>
          </a:p>
          <a:p>
            <a:pPr algn="just">
              <a:lnSpc>
                <a:spcPct val="150000"/>
              </a:lnSpc>
            </a:pPr>
            <a:r>
              <a:rPr lang="fa-IR" sz="2800" dirty="0" smtClean="0">
                <a:solidFill>
                  <a:schemeClr val="accent4">
                    <a:lumMod val="75000"/>
                  </a:schemeClr>
                </a:solidFill>
                <a:cs typeface="B Titr" panose="00000700000000000000" pitchFamily="2" charset="-78"/>
              </a:rPr>
              <a:t>در دوره ی ابتدایی ساعات کار برای مشاوره تخصیص داده نشده است.</a:t>
            </a:r>
          </a:p>
          <a:p>
            <a:pPr algn="just">
              <a:lnSpc>
                <a:spcPct val="150000"/>
              </a:lnSpc>
            </a:pPr>
            <a:r>
              <a:rPr lang="fa-IR" sz="2800" dirty="0" smtClean="0">
                <a:solidFill>
                  <a:schemeClr val="accent4">
                    <a:lumMod val="75000"/>
                  </a:schemeClr>
                </a:solidFill>
                <a:cs typeface="B Titr" panose="00000700000000000000" pitchFamily="2" charset="-78"/>
              </a:rPr>
              <a:t>در دوره متوسطه اول اگر چه در چند سال اخیر ساعات کار مشاوران افزایش یافته است ولی کافی نیست.</a:t>
            </a:r>
          </a:p>
          <a:p>
            <a:pPr algn="just">
              <a:lnSpc>
                <a:spcPct val="150000"/>
              </a:lnSpc>
            </a:pPr>
            <a:r>
              <a:rPr lang="fa-IR" sz="2800" dirty="0" smtClean="0">
                <a:solidFill>
                  <a:schemeClr val="accent4">
                    <a:lumMod val="75000"/>
                  </a:schemeClr>
                </a:solidFill>
                <a:cs typeface="B Titr" panose="00000700000000000000" pitchFamily="2" charset="-78"/>
              </a:rPr>
              <a:t>در شهرستان بانه یک مرکز مشاوره خانواده و یک هسته مشاوره به ترتیب هفته ای 12 ساعت و 24 ساعت کاری وابسته به آموزش و پرورش فعالیت دارند.</a:t>
            </a:r>
            <a:endParaRPr lang="fa-IR" sz="2800" dirty="0">
              <a:solidFill>
                <a:schemeClr val="accent4">
                  <a:lumMod val="75000"/>
                </a:schemeClr>
              </a:solidFill>
              <a:cs typeface="B Titr" panose="00000700000000000000" pitchFamily="2" charset="-78"/>
            </a:endParaRPr>
          </a:p>
        </p:txBody>
      </p:sp>
    </p:spTree>
    <p:extLst>
      <p:ext uri="{BB962C8B-B14F-4D97-AF65-F5344CB8AC3E}">
        <p14:creationId xmlns="" xmlns:p14="http://schemas.microsoft.com/office/powerpoint/2010/main" val="2929013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7" y="30051"/>
            <a:ext cx="8596668" cy="845712"/>
          </a:xfrm>
        </p:spPr>
        <p:txBody>
          <a:bodyPr>
            <a:noAutofit/>
          </a:bodyPr>
          <a:lstStyle/>
          <a:p>
            <a:pPr algn="ctr"/>
            <a:r>
              <a:rPr lang="fa-IR" sz="6000" b="1" dirty="0" smtClean="0">
                <a:cs typeface="B Lotus" panose="00000400000000000000" pitchFamily="2" charset="-78"/>
              </a:rPr>
              <a:t>جنبه های </a:t>
            </a:r>
            <a:r>
              <a:rPr lang="fa-IR" sz="6000" b="1" dirty="0">
                <a:cs typeface="B Lotus" panose="00000400000000000000" pitchFamily="2" charset="-78"/>
              </a:rPr>
              <a:t>توسعه عدالت آموزشی</a:t>
            </a:r>
            <a:endParaRPr lang="fa-IR" sz="6000" dirty="0">
              <a:cs typeface="B Lotus" panose="00000400000000000000" pitchFamily="2" charset="-78"/>
            </a:endParaRPr>
          </a:p>
        </p:txBody>
      </p:sp>
      <p:sp>
        <p:nvSpPr>
          <p:cNvPr id="3" name="Content Placeholder 2"/>
          <p:cNvSpPr>
            <a:spLocks noGrp="1"/>
          </p:cNvSpPr>
          <p:nvPr>
            <p:ph idx="1"/>
          </p:nvPr>
        </p:nvSpPr>
        <p:spPr>
          <a:xfrm>
            <a:off x="115908" y="888640"/>
            <a:ext cx="9543247" cy="5711780"/>
          </a:xfrm>
        </p:spPr>
        <p:txBody>
          <a:bodyPr>
            <a:normAutofit/>
          </a:bodyPr>
          <a:lstStyle/>
          <a:p>
            <a:pPr algn="ctr"/>
            <a:r>
              <a:rPr lang="fa-IR" sz="4000" b="1" dirty="0" smtClean="0">
                <a:solidFill>
                  <a:srgbClr val="002060"/>
                </a:solidFill>
                <a:cs typeface="B Lotus" panose="00000400000000000000" pitchFamily="2" charset="-78"/>
              </a:rPr>
              <a:t>ساختاری</a:t>
            </a:r>
            <a:endParaRPr lang="fa-IR" sz="3600" b="1" dirty="0" smtClean="0">
              <a:solidFill>
                <a:srgbClr val="002060"/>
              </a:solidFill>
              <a:cs typeface="B Lotus" panose="00000400000000000000" pitchFamily="2" charset="-78"/>
            </a:endParaRPr>
          </a:p>
          <a:p>
            <a:pPr algn="just"/>
            <a:r>
              <a:rPr lang="fa-IR" sz="2000" b="1" dirty="0">
                <a:solidFill>
                  <a:srgbClr val="7030A0"/>
                </a:solidFill>
                <a:cs typeface="B Lotus" panose="00000400000000000000" pitchFamily="2" charset="-78"/>
              </a:rPr>
              <a:t>یکی از مثال‌های مهم ساختاری، به «کاهش تمرکز» در مدیریت کلان آموزش‌وپرورش مربوط می‌شود که خوشبختانه در سند تحول بنیادین آموزش‌وپرورش هم به رسمیت شناخته شده است. این مساله که مدیران مدارس عملا هیچ‌گونه قدرت تصمیم‌گیری در </a:t>
            </a:r>
            <a:r>
              <a:rPr lang="fa-IR" sz="2000" b="1" dirty="0" smtClean="0">
                <a:solidFill>
                  <a:srgbClr val="7030A0"/>
                </a:solidFill>
                <a:cs typeface="B Lotus" panose="00000400000000000000" pitchFamily="2" charset="-78"/>
              </a:rPr>
              <a:t>زمینه های برنامه ریزی آموزشی و تربیتی و تالیف محتوای کتب درسی و هم چنین </a:t>
            </a:r>
            <a:r>
              <a:rPr lang="fa-IR" sz="2000" b="1" dirty="0">
                <a:solidFill>
                  <a:srgbClr val="7030A0"/>
                </a:solidFill>
                <a:cs typeface="B Lotus" panose="00000400000000000000" pitchFamily="2" charset="-78"/>
              </a:rPr>
              <a:t>هزینه‌کرد منابع مالی و یا تشویق و تنبیه و تغییر پرسنل خود نداشته باشند، قطعا به عملکرد آموزش‌وپرورش لطمه می‌زند و این لطمه در مناطق محروم دور از مرکز، به‌مراتب بیشتر خواهد بود</a:t>
            </a:r>
            <a:r>
              <a:rPr lang="fa-IR" sz="2000" b="1" dirty="0" smtClean="0">
                <a:solidFill>
                  <a:srgbClr val="7030A0"/>
                </a:solidFill>
                <a:cs typeface="B Lotus" panose="00000400000000000000" pitchFamily="2" charset="-78"/>
              </a:rPr>
              <a:t>.</a:t>
            </a:r>
          </a:p>
          <a:p>
            <a:pPr algn="just"/>
            <a:r>
              <a:rPr lang="fa-IR" sz="2000" b="1" dirty="0" smtClean="0">
                <a:solidFill>
                  <a:srgbClr val="7030A0"/>
                </a:solidFill>
                <a:cs typeface="B Lotus" panose="00000400000000000000" pitchFamily="2" charset="-78"/>
              </a:rPr>
              <a:t>مساله جدی در آموزش و پرورش ما عدم توانایی دانش آموزان در درک و دریافت مفاهیم بوده و نتایج آزمون های بین المللی هم مبین این امر می باشد. در این راستا پیشنهاد می گردد که درآموزش دوره ی عمومی همراستا با آموزش زبان فارسی</a:t>
            </a:r>
            <a:r>
              <a:rPr lang="fa-IR" sz="3600" b="1" dirty="0" smtClean="0">
                <a:solidFill>
                  <a:schemeClr val="accent1">
                    <a:lumMod val="50000"/>
                  </a:schemeClr>
                </a:solidFill>
                <a:cs typeface="B Lotus" panose="00000400000000000000" pitchFamily="2" charset="-78"/>
              </a:rPr>
              <a:t> زبان مادری</a:t>
            </a:r>
            <a:r>
              <a:rPr lang="fa-IR" sz="2400" b="1" dirty="0" smtClean="0">
                <a:solidFill>
                  <a:srgbClr val="7030A0"/>
                </a:solidFill>
                <a:cs typeface="B Lotus" panose="00000400000000000000" pitchFamily="2" charset="-78"/>
              </a:rPr>
              <a:t> </a:t>
            </a:r>
            <a:r>
              <a:rPr lang="fa-IR" sz="2000" b="1" dirty="0" smtClean="0">
                <a:solidFill>
                  <a:srgbClr val="7030A0"/>
                </a:solidFill>
                <a:cs typeface="B Lotus" panose="00000400000000000000" pitchFamily="2" charset="-78"/>
              </a:rPr>
              <a:t>هم به دانش آموزان</a:t>
            </a:r>
            <a:r>
              <a:rPr lang="fa-IR" sz="2400" b="1" dirty="0" smtClean="0">
                <a:solidFill>
                  <a:srgbClr val="7030A0"/>
                </a:solidFill>
                <a:cs typeface="B Lotus" panose="00000400000000000000" pitchFamily="2" charset="-78"/>
              </a:rPr>
              <a:t> </a:t>
            </a:r>
            <a:r>
              <a:rPr lang="fa-IR" sz="3200" b="1" dirty="0" smtClean="0">
                <a:solidFill>
                  <a:schemeClr val="accent1">
                    <a:lumMod val="50000"/>
                  </a:schemeClr>
                </a:solidFill>
                <a:cs typeface="B Lotus" panose="00000400000000000000" pitchFamily="2" charset="-78"/>
              </a:rPr>
              <a:t>مناطق دوزبانه</a:t>
            </a:r>
            <a:r>
              <a:rPr lang="fa-IR" sz="2400" b="1" dirty="0" smtClean="0">
                <a:solidFill>
                  <a:srgbClr val="7030A0"/>
                </a:solidFill>
                <a:cs typeface="B Lotus" panose="00000400000000000000" pitchFamily="2" charset="-78"/>
              </a:rPr>
              <a:t> </a:t>
            </a:r>
            <a:r>
              <a:rPr lang="fa-IR" sz="2000" b="1" dirty="0" smtClean="0">
                <a:solidFill>
                  <a:srgbClr val="7030A0"/>
                </a:solidFill>
                <a:cs typeface="B Lotus" panose="00000400000000000000" pitchFamily="2" charset="-78"/>
              </a:rPr>
              <a:t>آموزش داده شود.</a:t>
            </a:r>
            <a:endParaRPr lang="fa-IR" sz="2400" b="1" dirty="0" smtClean="0">
              <a:solidFill>
                <a:srgbClr val="7030A0"/>
              </a:solidFill>
              <a:cs typeface="B Lotus" panose="00000400000000000000" pitchFamily="2" charset="-78"/>
            </a:endParaRPr>
          </a:p>
          <a:p>
            <a:pPr algn="just"/>
            <a:r>
              <a:rPr lang="fa-IR" sz="2400" b="1" dirty="0" smtClean="0">
                <a:solidFill>
                  <a:srgbClr val="7030A0"/>
                </a:solidFill>
                <a:cs typeface="B Lotus" panose="00000400000000000000" pitchFamily="2" charset="-78"/>
              </a:rPr>
              <a:t>ایران اسلامی ما با تنوع اقلیمی جغرافیایی و زیستی پتانسیل فوق العاده ای را دارا می باشد که می طلبد این فرصت را غنیمت شماریم و در بهره گیری مناسب برای تقویت وفاق ملی نسبت به پرورش استعدادهای بالاقوه قومی و زبانی اقدام نماییم که .....</a:t>
            </a:r>
          </a:p>
          <a:p>
            <a:pPr algn="just"/>
            <a:endParaRPr lang="fa-IR" sz="2400" b="1" dirty="0">
              <a:solidFill>
                <a:srgbClr val="7030A0"/>
              </a:solidFill>
              <a:cs typeface="B Lotus" panose="00000400000000000000" pitchFamily="2" charset="-78"/>
            </a:endParaRPr>
          </a:p>
          <a:p>
            <a:pPr algn="just"/>
            <a:endParaRPr lang="fa-IR" sz="2400" dirty="0">
              <a:cs typeface="B Lotus" panose="00000400000000000000" pitchFamily="2" charset="-78"/>
            </a:endParaRPr>
          </a:p>
        </p:txBody>
      </p:sp>
    </p:spTree>
    <p:extLst>
      <p:ext uri="{BB962C8B-B14F-4D97-AF65-F5344CB8AC3E}">
        <p14:creationId xmlns="" xmlns:p14="http://schemas.microsoft.com/office/powerpoint/2010/main" val="2713343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124" y="81561"/>
            <a:ext cx="8596668" cy="910111"/>
          </a:xfrm>
        </p:spPr>
        <p:txBody>
          <a:bodyPr>
            <a:noAutofit/>
          </a:bodyPr>
          <a:lstStyle/>
          <a:p>
            <a:pPr algn="ctr"/>
            <a:r>
              <a:rPr lang="fa-IR" sz="6000" b="1" dirty="0" smtClean="0">
                <a:cs typeface="B Lotus" panose="00000400000000000000" pitchFamily="2" charset="-78"/>
              </a:rPr>
              <a:t>جنبه های </a:t>
            </a:r>
            <a:r>
              <a:rPr lang="fa-IR" sz="6000" b="1" dirty="0">
                <a:cs typeface="B Lotus" panose="00000400000000000000" pitchFamily="2" charset="-78"/>
              </a:rPr>
              <a:t>توسعه عدالت آموزشی</a:t>
            </a:r>
            <a:endParaRPr lang="fa-IR" sz="6000" dirty="0">
              <a:cs typeface="B Lotus" panose="00000400000000000000" pitchFamily="2" charset="-78"/>
            </a:endParaRPr>
          </a:p>
        </p:txBody>
      </p:sp>
      <p:sp>
        <p:nvSpPr>
          <p:cNvPr id="4" name="Rounded Rectangle 3"/>
          <p:cNvSpPr/>
          <p:nvPr/>
        </p:nvSpPr>
        <p:spPr>
          <a:xfrm>
            <a:off x="90154" y="1043170"/>
            <a:ext cx="10496280" cy="5512176"/>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3200" dirty="0" smtClean="0">
                <a:solidFill>
                  <a:srgbClr val="FF0000"/>
                </a:solidFill>
                <a:cs typeface="B Titr" pitchFamily="2" charset="-78"/>
              </a:rPr>
              <a:t>آماری</a:t>
            </a:r>
          </a:p>
          <a:p>
            <a:pPr algn="r"/>
            <a:endParaRPr lang="fa-IR" sz="100" dirty="0" smtClean="0">
              <a:solidFill>
                <a:srgbClr val="FF0000"/>
              </a:solidFill>
              <a:cs typeface="B Titr" pitchFamily="2" charset="-78"/>
            </a:endParaRPr>
          </a:p>
          <a:p>
            <a:pPr algn="r"/>
            <a:r>
              <a:rPr lang="fa-IR" dirty="0" smtClean="0">
                <a:cs typeface="B Titr" pitchFamily="2" charset="-78"/>
              </a:rPr>
              <a:t>حوزه منابع انسانی</a:t>
            </a:r>
            <a:endParaRPr lang="en-US" dirty="0" smtClean="0">
              <a:cs typeface="B Titr" pitchFamily="2" charset="-78"/>
            </a:endParaRPr>
          </a:p>
          <a:p>
            <a:pPr algn="r"/>
            <a:endParaRPr lang="fa-IR" sz="800" dirty="0" smtClean="0">
              <a:cs typeface="B Titr" pitchFamily="2" charset="-78"/>
            </a:endParaRPr>
          </a:p>
          <a:p>
            <a:pPr algn="r"/>
            <a:r>
              <a:rPr lang="fa-IR" sz="2000" dirty="0" smtClean="0">
                <a:cs typeface="B Titr" pitchFamily="2" charset="-78"/>
              </a:rPr>
              <a:t>الف - معلم </a:t>
            </a:r>
          </a:p>
          <a:p>
            <a:pPr algn="r"/>
            <a:r>
              <a:rPr lang="fa-IR" sz="1100" dirty="0" smtClean="0">
                <a:cs typeface="B Titr" pitchFamily="2" charset="-78"/>
              </a:rPr>
              <a:t>    </a:t>
            </a:r>
            <a:endParaRPr lang="fa-IR" sz="2000" dirty="0" smtClean="0">
              <a:cs typeface="B Titr" pitchFamily="2" charset="-78"/>
            </a:endParaRPr>
          </a:p>
          <a:p>
            <a:pPr algn="r"/>
            <a:r>
              <a:rPr lang="fa-IR" sz="2000" dirty="0" smtClean="0">
                <a:cs typeface="B Titr" pitchFamily="2" charset="-78"/>
              </a:rPr>
              <a:t>1-کمبود نیروی انسانی در مدارس به طوری که در سال جاری  نسبت معلم به دانش آموز  1 به 21/3می باشد . </a:t>
            </a:r>
          </a:p>
          <a:p>
            <a:pPr algn="r"/>
            <a:r>
              <a:rPr lang="fa-IR" sz="2000" dirty="0" smtClean="0">
                <a:cs typeface="B Titr" pitchFamily="2" charset="-78"/>
              </a:rPr>
              <a:t> 2- عدم تناسب رشته تحصیلی معلمین با رشته شغلی مورد تصدی. </a:t>
            </a:r>
          </a:p>
          <a:p>
            <a:pPr algn="r"/>
            <a:r>
              <a:rPr lang="fa-IR" sz="2000" dirty="0" smtClean="0">
                <a:cs typeface="B Titr" pitchFamily="2" charset="-78"/>
              </a:rPr>
              <a:t>3 –به کار گیری و استخدام معلمین خارج از کانال تربیت معلم و دانشگاه فرهنگیان که باعث ورود نیروهای  غیر متخصص به آموزش و پرورش شده از جمله معلمینی که از طریق نهضت سواذآموزی وپیش دبستانیو حتی در چند سال اخیر خرید خدماتی بدون آموزش ودوره.</a:t>
            </a:r>
          </a:p>
          <a:p>
            <a:pPr algn="r"/>
            <a:r>
              <a:rPr lang="fa-IR" sz="2000" dirty="0" smtClean="0">
                <a:cs typeface="B Titr" pitchFamily="2" charset="-78"/>
              </a:rPr>
              <a:t>4 –کاهش رضایت شغلی معلمان به دلیل تامین نبودن شرایط اقتصادیومالی برای یک زندگی بسیار عادی(تفاوت فاحش حقوق معلمان با سایر کارمندان دولتی) که منجر به این شده معلمین به شغل دوم و گاهاًسوم رو بیاورند</a:t>
            </a:r>
          </a:p>
          <a:p>
            <a:pPr algn="r"/>
            <a:r>
              <a:rPr lang="fa-IR" sz="2000" dirty="0" smtClean="0">
                <a:cs typeface="B Titr" pitchFamily="2" charset="-78"/>
              </a:rPr>
              <a:t>5-وجود معلمان غیر بومی (اکثرا خواهر) ودر خواست انتقالی آنها از همان اوابل شروع به کار.</a:t>
            </a:r>
          </a:p>
          <a:p>
            <a:pPr algn="r"/>
            <a:r>
              <a:rPr lang="fa-IR" sz="2000" dirty="0" smtClean="0">
                <a:cs typeface="B Titr" pitchFamily="2" charset="-78"/>
              </a:rPr>
              <a:t>6- غیر مرتبط بودن مدرک تحصیلی نیروهای تازه کار نهضتی  با رشته شغلی به شیوه ای که با مدرک </a:t>
            </a:r>
            <a:r>
              <a:rPr lang="en-US" dirty="0" smtClean="0">
                <a:cs typeface="B Titr" pitchFamily="2" charset="-78"/>
              </a:rPr>
              <a:t>.</a:t>
            </a:r>
            <a:r>
              <a:rPr lang="fa-IR" dirty="0" smtClean="0">
                <a:cs typeface="B Titr" pitchFamily="2" charset="-78"/>
              </a:rPr>
              <a:t>کودکیاری،برنامه ریزی شهری، گرافیک و ... در آموزش ابتدایی</a:t>
            </a:r>
          </a:p>
          <a:p>
            <a:pPr algn="r"/>
            <a:endParaRPr lang="fa-IR" dirty="0">
              <a:cs typeface="B Titr" pitchFamily="2" charset="-78"/>
            </a:endParaRPr>
          </a:p>
        </p:txBody>
      </p:sp>
    </p:spTree>
    <p:extLst>
      <p:ext uri="{BB962C8B-B14F-4D97-AF65-F5344CB8AC3E}">
        <p14:creationId xmlns="" xmlns:p14="http://schemas.microsoft.com/office/powerpoint/2010/main" val="3568651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8835"/>
            <a:ext cx="8596668" cy="742682"/>
          </a:xfrm>
        </p:spPr>
        <p:txBody>
          <a:bodyPr/>
          <a:lstStyle/>
          <a:p>
            <a:pPr algn="ctr"/>
            <a:r>
              <a:rPr lang="fa-IR" dirty="0" smtClean="0">
                <a:solidFill>
                  <a:srgbClr val="FF0000"/>
                </a:solidFill>
                <a:cs typeface="B Titr" pitchFamily="2" charset="-78"/>
              </a:rPr>
              <a:t>آماری</a:t>
            </a:r>
            <a:endParaRPr lang="fa-IR" dirty="0"/>
          </a:p>
        </p:txBody>
      </p:sp>
      <p:sp>
        <p:nvSpPr>
          <p:cNvPr id="3" name="Content Placeholder 2"/>
          <p:cNvSpPr>
            <a:spLocks noGrp="1"/>
          </p:cNvSpPr>
          <p:nvPr>
            <p:ph idx="1"/>
          </p:nvPr>
        </p:nvSpPr>
        <p:spPr>
          <a:xfrm>
            <a:off x="206062" y="1040116"/>
            <a:ext cx="9556124" cy="4587952"/>
          </a:xfrm>
        </p:spPr>
        <p:txBody>
          <a:bodyPr>
            <a:normAutofit lnSpcReduction="10000"/>
          </a:bodyPr>
          <a:lstStyle/>
          <a:p>
            <a:endParaRPr lang="fa-IR" sz="1400" dirty="0" smtClean="0">
              <a:cs typeface="B Titr" pitchFamily="2" charset="-78"/>
            </a:endParaRPr>
          </a:p>
          <a:p>
            <a:r>
              <a:rPr lang="fa-IR" sz="2400" dirty="0" smtClean="0">
                <a:cs typeface="B Titr" pitchFamily="2" charset="-78"/>
              </a:rPr>
              <a:t>ب –دانش آموز</a:t>
            </a:r>
          </a:p>
          <a:p>
            <a:endParaRPr lang="en-US" sz="1050" dirty="0" smtClean="0">
              <a:cs typeface="B Titr" pitchFamily="2" charset="-78"/>
            </a:endParaRPr>
          </a:p>
          <a:p>
            <a:r>
              <a:rPr lang="fa-IR" sz="2400" dirty="0" smtClean="0">
                <a:cs typeface="B Titr" pitchFamily="2" charset="-78"/>
              </a:rPr>
              <a:t>1 –دوزبانه بودن دانش آموزان</a:t>
            </a:r>
            <a:endParaRPr lang="en-US" sz="2400" dirty="0" smtClean="0">
              <a:cs typeface="B Titr" pitchFamily="2" charset="-78"/>
            </a:endParaRPr>
          </a:p>
          <a:p>
            <a:r>
              <a:rPr lang="fa-IR" sz="2400" dirty="0" smtClean="0">
                <a:cs typeface="B Titr" pitchFamily="2" charset="-78"/>
              </a:rPr>
              <a:t>2 –تراکم بیش از حد دانش آموزان در کلاس درس</a:t>
            </a:r>
            <a:endParaRPr lang="en-US" sz="2400" dirty="0" smtClean="0">
              <a:cs typeface="B Titr" pitchFamily="2" charset="-78"/>
            </a:endParaRPr>
          </a:p>
          <a:p>
            <a:r>
              <a:rPr lang="fa-IR" sz="2400" dirty="0" smtClean="0">
                <a:cs typeface="B Titr" pitchFamily="2" charset="-78"/>
              </a:rPr>
              <a:t>3 –وجود کلاسهای چند پایه با تراکم دانش آموزی زیاد</a:t>
            </a:r>
            <a:endParaRPr lang="en-US" sz="2400" dirty="0" smtClean="0">
              <a:cs typeface="B Titr" pitchFamily="2" charset="-78"/>
            </a:endParaRPr>
          </a:p>
          <a:p>
            <a:r>
              <a:rPr lang="fa-IR" sz="2400" dirty="0" smtClean="0">
                <a:cs typeface="B Titr" pitchFamily="2" charset="-78"/>
              </a:rPr>
              <a:t>4 –وجود دانش آموزان در مدارس پروازی که در هفته 10 یا 15 ساعت از حضور معلم بهره  می گیرند.</a:t>
            </a:r>
            <a:endParaRPr lang="en-US" sz="2400" dirty="0" smtClean="0">
              <a:cs typeface="B Titr" pitchFamily="2" charset="-78"/>
            </a:endParaRPr>
          </a:p>
          <a:p>
            <a:r>
              <a:rPr lang="fa-IR" sz="2400" dirty="0" smtClean="0">
                <a:cs typeface="B Titr" pitchFamily="2" charset="-78"/>
              </a:rPr>
              <a:t>5 –عدم وجود انگیزه کافی برای تحصیل (به دلیل وجودزیاد افرادتحصیل کرده ی بیکار در جامعه و همچنین   وجود بازار های کاذب برای افراد کم سواد که صاحب موقعیت خوب مالی شده اند)</a:t>
            </a:r>
            <a:endParaRPr lang="en-US" sz="2400" dirty="0" smtClean="0">
              <a:cs typeface="B Titr" pitchFamily="2" charset="-78"/>
            </a:endParaRPr>
          </a:p>
          <a:p>
            <a:endParaRPr lang="fa-IR" sz="2400" dirty="0">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3077"/>
            <a:ext cx="8596668" cy="755565"/>
          </a:xfrm>
        </p:spPr>
        <p:txBody>
          <a:bodyPr/>
          <a:lstStyle/>
          <a:p>
            <a:pPr algn="ctr"/>
            <a:r>
              <a:rPr lang="fa-IR" dirty="0" smtClean="0">
                <a:solidFill>
                  <a:srgbClr val="FF0000"/>
                </a:solidFill>
                <a:cs typeface="B Titr" pitchFamily="2" charset="-78"/>
              </a:rPr>
              <a:t>آماری</a:t>
            </a:r>
            <a:endParaRPr lang="fa-IR" dirty="0"/>
          </a:p>
        </p:txBody>
      </p:sp>
      <p:sp>
        <p:nvSpPr>
          <p:cNvPr id="3" name="Content Placeholder 2"/>
          <p:cNvSpPr>
            <a:spLocks noGrp="1"/>
          </p:cNvSpPr>
          <p:nvPr>
            <p:ph idx="1"/>
          </p:nvPr>
        </p:nvSpPr>
        <p:spPr>
          <a:xfrm>
            <a:off x="677334" y="872689"/>
            <a:ext cx="8596668" cy="5528111"/>
          </a:xfrm>
        </p:spPr>
        <p:txBody>
          <a:bodyPr>
            <a:normAutofit/>
          </a:bodyPr>
          <a:lstStyle/>
          <a:p>
            <a:endParaRPr lang="fa-IR" sz="1200" dirty="0" smtClean="0">
              <a:cs typeface="B Titr" pitchFamily="2" charset="-78"/>
            </a:endParaRPr>
          </a:p>
          <a:p>
            <a:r>
              <a:rPr lang="fa-IR" sz="2800" dirty="0" smtClean="0">
                <a:cs typeface="B Titr" pitchFamily="2" charset="-78"/>
              </a:rPr>
              <a:t>ج –اولیا</a:t>
            </a:r>
          </a:p>
          <a:p>
            <a:endParaRPr lang="en-US" sz="1000" dirty="0" smtClean="0">
              <a:cs typeface="B Titr" pitchFamily="2" charset="-78"/>
            </a:endParaRPr>
          </a:p>
          <a:p>
            <a:r>
              <a:rPr lang="fa-IR" sz="2800" dirty="0" smtClean="0">
                <a:cs typeface="B Titr" pitchFamily="2" charset="-78"/>
              </a:rPr>
              <a:t>1 - وجود </a:t>
            </a:r>
            <a:r>
              <a:rPr lang="fa-IR" sz="2800" dirty="0" smtClean="0">
                <a:cs typeface="B Titr" pitchFamily="2" charset="-78"/>
              </a:rPr>
              <a:t>افرادبی </a:t>
            </a:r>
            <a:r>
              <a:rPr lang="fa-IR" sz="2800" dirty="0" smtClean="0">
                <a:cs typeface="B Titr" pitchFamily="2" charset="-78"/>
              </a:rPr>
              <a:t>سواد به طوری که درمحدوده ی سنی 10 تا 49 سال می باشند که حدودا </a:t>
            </a:r>
            <a:r>
              <a:rPr lang="fa-IR" sz="2800" dirty="0" smtClean="0">
                <a:cs typeface="B Titr" pitchFamily="2" charset="-78"/>
              </a:rPr>
              <a:t>8320</a:t>
            </a:r>
            <a:r>
              <a:rPr lang="fa-IR" sz="2800" dirty="0" smtClean="0">
                <a:cs typeface="B Titr" pitchFamily="2" charset="-78"/>
              </a:rPr>
              <a:t>بی </a:t>
            </a:r>
            <a:r>
              <a:rPr lang="fa-IR" sz="2800" dirty="0" smtClean="0">
                <a:cs typeface="B Titr" pitchFamily="2" charset="-78"/>
              </a:rPr>
              <a:t>سواد در سطح شهرستان وجود دارد.</a:t>
            </a:r>
            <a:endParaRPr lang="en-US" sz="2800" dirty="0" smtClean="0">
              <a:cs typeface="B Titr" pitchFamily="2" charset="-78"/>
            </a:endParaRPr>
          </a:p>
          <a:p>
            <a:r>
              <a:rPr lang="fa-IR" sz="2800" dirty="0" smtClean="0">
                <a:cs typeface="B Titr" pitchFamily="2" charset="-78"/>
              </a:rPr>
              <a:t>2 –وجود بیکاری اولیا و یا داشتن شغلهای کاذب و فصلی</a:t>
            </a:r>
            <a:endParaRPr lang="en-US" sz="2800" dirty="0" smtClean="0">
              <a:cs typeface="B Titr" pitchFamily="2" charset="-78"/>
            </a:endParaRPr>
          </a:p>
          <a:p>
            <a:r>
              <a:rPr lang="fa-IR" sz="2800" dirty="0" smtClean="0">
                <a:cs typeface="B Titr" pitchFamily="2" charset="-78"/>
              </a:rPr>
              <a:t>3 –عدم آمورش  منا سب اولیا با توجه به ساختار جدید نظام آموزشی جدید (6-3-3وارزشیابی کیفی توصیفی)</a:t>
            </a:r>
            <a:endParaRPr lang="en-US" sz="2800" dirty="0" smtClean="0">
              <a:cs typeface="B Titr" pitchFamily="2" charset="-78"/>
            </a:endParaRPr>
          </a:p>
          <a:p>
            <a:r>
              <a:rPr lang="fa-IR" sz="2800" dirty="0" smtClean="0">
                <a:cs typeface="B Titr" pitchFamily="2" charset="-78"/>
              </a:rPr>
              <a:t>4 –وضعیت نامناسب اقتصادی اولیا و تمکن مالی برای ادامه تحصیل فرزندانشان.</a:t>
            </a:r>
            <a:endParaRPr lang="en-US" sz="2800" dirty="0">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0427" y="785611"/>
            <a:ext cx="9337184" cy="2672797"/>
          </a:xfrm>
        </p:spPr>
        <p:txBody>
          <a:bodyPr/>
          <a:lstStyle/>
          <a:p>
            <a:pPr algn="ctr"/>
            <a:r>
              <a:rPr lang="fa-IR" sz="4400" dirty="0">
                <a:solidFill>
                  <a:schemeClr val="tx1"/>
                </a:solidFill>
                <a:cs typeface="B Titr" pitchFamily="2" charset="-78"/>
              </a:rPr>
              <a:t>چالشها و مشکلات موجود در راستای تحقق عدالت آموزشی در دوره عمومی مناطق محروم و راهکارهای پیشنهادی در این زمینه </a:t>
            </a:r>
          </a:p>
        </p:txBody>
      </p:sp>
      <p:sp>
        <p:nvSpPr>
          <p:cNvPr id="3" name="Subtitle 2"/>
          <p:cNvSpPr>
            <a:spLocks noGrp="1"/>
          </p:cNvSpPr>
          <p:nvPr>
            <p:ph type="subTitle" idx="1"/>
          </p:nvPr>
        </p:nvSpPr>
        <p:spPr>
          <a:xfrm>
            <a:off x="206062" y="4056839"/>
            <a:ext cx="9981127" cy="2331082"/>
          </a:xfrm>
        </p:spPr>
        <p:txBody>
          <a:bodyPr>
            <a:noAutofit/>
          </a:bodyPr>
          <a:lstStyle/>
          <a:p>
            <a:pPr algn="ctr"/>
            <a:r>
              <a:rPr lang="fa-IR" sz="2800" dirty="0" smtClean="0">
                <a:solidFill>
                  <a:schemeClr val="accent5"/>
                </a:solidFill>
                <a:cs typeface="B Titr" pitchFamily="2" charset="-78"/>
              </a:rPr>
              <a:t>دومین کنفرانس توسعه عدالت آموزشی </a:t>
            </a:r>
          </a:p>
          <a:p>
            <a:pPr algn="ctr"/>
            <a:r>
              <a:rPr lang="fa-IR" sz="6000" dirty="0" smtClean="0">
                <a:solidFill>
                  <a:srgbClr val="7030A0"/>
                </a:solidFill>
                <a:cs typeface="B Mah" panose="00000400000000000000" pitchFamily="2" charset="-78"/>
              </a:rPr>
              <a:t>عثمان رفاعی </a:t>
            </a:r>
            <a:r>
              <a:rPr lang="fa-IR" sz="2400" dirty="0" smtClean="0">
                <a:solidFill>
                  <a:schemeClr val="accent5"/>
                </a:solidFill>
                <a:cs typeface="B Titr" pitchFamily="2" charset="-78"/>
              </a:rPr>
              <a:t>معلم منتخب مناطق محروم ،از استان کردستان شهرستان بانه</a:t>
            </a:r>
            <a:endParaRPr lang="fa-IR" sz="2800" dirty="0" smtClean="0">
              <a:solidFill>
                <a:schemeClr val="accent5"/>
              </a:solidFill>
              <a:cs typeface="B Titr" pitchFamily="2" charset="-78"/>
            </a:endParaRPr>
          </a:p>
          <a:p>
            <a:pPr algn="ctr"/>
            <a:r>
              <a:rPr lang="fa-IR" sz="2800" dirty="0" smtClean="0">
                <a:solidFill>
                  <a:schemeClr val="accent5"/>
                </a:solidFill>
                <a:cs typeface="B Titr" pitchFamily="2" charset="-78"/>
              </a:rPr>
              <a:t>و نماینده انجمن حامی در شهرستان بانه </a:t>
            </a:r>
            <a:endParaRPr lang="fa-IR" sz="2800" dirty="0">
              <a:solidFill>
                <a:schemeClr val="accent5"/>
              </a:solidFill>
              <a:cs typeface="B Titr" pitchFamily="2" charset="-78"/>
            </a:endParaRPr>
          </a:p>
        </p:txBody>
      </p:sp>
    </p:spTree>
    <p:extLst>
      <p:ext uri="{BB962C8B-B14F-4D97-AF65-F5344CB8AC3E}">
        <p14:creationId xmlns="" xmlns:p14="http://schemas.microsoft.com/office/powerpoint/2010/main" val="101216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4596" y="120203"/>
            <a:ext cx="1263343" cy="626772"/>
          </a:xfrm>
        </p:spPr>
        <p:txBody>
          <a:bodyPr>
            <a:normAutofit fontScale="90000"/>
          </a:bodyPr>
          <a:lstStyle/>
          <a:p>
            <a:pPr algn="r"/>
            <a:r>
              <a:rPr lang="fa-IR" dirty="0" smtClean="0">
                <a:solidFill>
                  <a:schemeClr val="tx1"/>
                </a:solidFill>
                <a:cs typeface="B Lotus" panose="00000400000000000000" pitchFamily="2" charset="-78"/>
              </a:rPr>
              <a:t>مقدمه </a:t>
            </a:r>
            <a:endParaRPr lang="fa-IR" dirty="0">
              <a:solidFill>
                <a:schemeClr val="tx1"/>
              </a:solidFill>
              <a:cs typeface="B Lotus" panose="00000400000000000000" pitchFamily="2" charset="-78"/>
            </a:endParaRPr>
          </a:p>
        </p:txBody>
      </p:sp>
      <p:sp>
        <p:nvSpPr>
          <p:cNvPr id="3" name="Content Placeholder 2"/>
          <p:cNvSpPr>
            <a:spLocks noGrp="1"/>
          </p:cNvSpPr>
          <p:nvPr>
            <p:ph idx="1"/>
          </p:nvPr>
        </p:nvSpPr>
        <p:spPr>
          <a:xfrm>
            <a:off x="180303" y="940158"/>
            <a:ext cx="9878097" cy="5628067"/>
          </a:xfrm>
        </p:spPr>
        <p:txBody>
          <a:bodyPr>
            <a:normAutofit lnSpcReduction="10000"/>
          </a:bodyPr>
          <a:lstStyle/>
          <a:p>
            <a:r>
              <a:rPr lang="fa-IR" sz="2800" dirty="0">
                <a:cs typeface="B Lotus" panose="00000400000000000000" pitchFamily="2" charset="-78"/>
              </a:rPr>
              <a:t>از لحاظ تاریخی تحقق عدالت و زیستن در یک جامعه عادلانه همواره یکی از آرمانهای بزرگ آدمی بوده است.این </a:t>
            </a:r>
            <a:r>
              <a:rPr lang="fa-IR" sz="2800" dirty="0" smtClean="0">
                <a:cs typeface="B Lotus" panose="00000400000000000000" pitchFamily="2" charset="-78"/>
              </a:rPr>
              <a:t>پرسشی </a:t>
            </a:r>
            <a:r>
              <a:rPr lang="fa-IR" sz="2800" dirty="0">
                <a:cs typeface="B Lotus" panose="00000400000000000000" pitchFamily="2" charset="-78"/>
              </a:rPr>
              <a:t>که در راه تآمین عدالت نهاد رسمی آموزش و پرورش به  به عنوان یک نهاد تآثیر گذار اجتماعی چه نقشی ایفا می کندٰپرسش با اهمیتی بود که در دوقرن آخیر مطرح شد.</a:t>
            </a:r>
            <a:r>
              <a:rPr lang="fa-IR" sz="1500" dirty="0">
                <a:cs typeface="B Lotus" panose="00000400000000000000" pitchFamily="2" charset="-78"/>
              </a:rPr>
              <a:t>(</a:t>
            </a:r>
            <a:r>
              <a:rPr lang="en-US" sz="1500" dirty="0" err="1">
                <a:cs typeface="B Lotus" panose="00000400000000000000" pitchFamily="2" charset="-78"/>
              </a:rPr>
              <a:t>arestin</a:t>
            </a:r>
            <a:r>
              <a:rPr lang="en-US" sz="1500" dirty="0">
                <a:cs typeface="B Lotus" panose="00000400000000000000" pitchFamily="2" charset="-78"/>
              </a:rPr>
              <a:t>/1969</a:t>
            </a:r>
            <a:r>
              <a:rPr lang="fa-IR" sz="1500" dirty="0" smtClean="0">
                <a:cs typeface="B Lotus" panose="00000400000000000000" pitchFamily="2" charset="-78"/>
              </a:rPr>
              <a:t>).</a:t>
            </a:r>
            <a:endParaRPr lang="en-US" sz="2800" dirty="0">
              <a:cs typeface="B Lotus" panose="00000400000000000000" pitchFamily="2" charset="-78"/>
            </a:endParaRPr>
          </a:p>
          <a:p>
            <a:r>
              <a:rPr lang="fa-IR" sz="2800" dirty="0">
                <a:cs typeface="B Lotus" panose="00000400000000000000" pitchFamily="2" charset="-78"/>
              </a:rPr>
              <a:t>مسأله عدالت آموزشی از دهه های 1950و1960میلادی در جوامع غربی مطرح شده ٰاما در کشورهای در حال توسعه از جمله ایران مورد توجه کافی قرار نگرفته است.</a:t>
            </a:r>
            <a:r>
              <a:rPr lang="fa-IR" sz="1500" dirty="0">
                <a:cs typeface="B Lotus" panose="00000400000000000000" pitchFamily="2" charset="-78"/>
              </a:rPr>
              <a:t>(</a:t>
            </a:r>
            <a:r>
              <a:rPr lang="en-US" sz="1500" dirty="0">
                <a:cs typeface="B Lotus" panose="00000400000000000000" pitchFamily="2" charset="-78"/>
              </a:rPr>
              <a:t>hosaini2010</a:t>
            </a:r>
            <a:r>
              <a:rPr lang="fa-IR" sz="1500" dirty="0">
                <a:cs typeface="B Lotus" panose="00000400000000000000" pitchFamily="2" charset="-78"/>
              </a:rPr>
              <a:t>)</a:t>
            </a:r>
            <a:endParaRPr lang="en-US" sz="2800" dirty="0">
              <a:cs typeface="B Lotus" panose="00000400000000000000" pitchFamily="2" charset="-78"/>
            </a:endParaRPr>
          </a:p>
          <a:p>
            <a:r>
              <a:rPr lang="fa-IR" sz="2800" dirty="0">
                <a:cs typeface="B Lotus" panose="00000400000000000000" pitchFamily="2" charset="-78"/>
              </a:rPr>
              <a:t>بخشی از این بی </a:t>
            </a:r>
            <a:r>
              <a:rPr lang="fa-IR" sz="2800" dirty="0" smtClean="0">
                <a:cs typeface="B Lotus" panose="00000400000000000000" pitchFamily="2" charset="-78"/>
              </a:rPr>
              <a:t>توجهی ها </a:t>
            </a:r>
            <a:r>
              <a:rPr lang="fa-IR" sz="2800" dirty="0">
                <a:cs typeface="B Lotus" panose="00000400000000000000" pitchFamily="2" charset="-78"/>
              </a:rPr>
              <a:t>به ساختارهای فرهنگی و اجتماعی جوامع در حال توسعه برمی گردد</a:t>
            </a:r>
            <a:r>
              <a:rPr lang="fa-IR" sz="2800" dirty="0" smtClean="0">
                <a:cs typeface="B Lotus" panose="00000400000000000000" pitchFamily="2" charset="-78"/>
              </a:rPr>
              <a:t>. ساختارهایی </a:t>
            </a:r>
            <a:r>
              <a:rPr lang="fa-IR" sz="2800" dirty="0">
                <a:cs typeface="B Lotus" panose="00000400000000000000" pitchFamily="2" charset="-78"/>
              </a:rPr>
              <a:t>که تبعیض و نابرابریهای گوناگون را طبیعی جلوه می دهد. روشن است که برای شناسایی این ساختارها ٰنیازمند مطالعه ای تاریخی هستیم.</a:t>
            </a:r>
            <a:endParaRPr lang="en-US" sz="2800" dirty="0">
              <a:cs typeface="B Lotus" panose="00000400000000000000" pitchFamily="2" charset="-78"/>
            </a:endParaRPr>
          </a:p>
          <a:p>
            <a:r>
              <a:rPr lang="fa-IR" sz="2800" dirty="0">
                <a:cs typeface="B Lotus" panose="00000400000000000000" pitchFamily="2" charset="-78"/>
              </a:rPr>
              <a:t>یکی از علت های وقوع انقلاب اسلامی ایران، تحقق آرمانهای عدالت و مبارزه با </a:t>
            </a:r>
            <a:r>
              <a:rPr lang="fa-IR" sz="2800" dirty="0" smtClean="0">
                <a:cs typeface="B Lotus" panose="00000400000000000000" pitchFamily="2" charset="-78"/>
              </a:rPr>
              <a:t>               نا </a:t>
            </a:r>
            <a:r>
              <a:rPr lang="fa-IR" sz="2800" dirty="0">
                <a:cs typeface="B Lotus" panose="00000400000000000000" pitchFamily="2" charset="-78"/>
              </a:rPr>
              <a:t>برابریهای اجتماعی،سیاسی و فرهنگی بوده است.از این رو ، بعد ازانقلاب، همه ی کوششها در نظام جمهوری اسلامی حول محور تآمین و بسط عدالت گرد آمده است.</a:t>
            </a:r>
            <a:endParaRPr lang="en-US" sz="2800" dirty="0">
              <a:cs typeface="B Lotus" panose="00000400000000000000" pitchFamily="2" charset="-78"/>
            </a:endParaRPr>
          </a:p>
          <a:p>
            <a:endParaRPr lang="fa-IR" dirty="0"/>
          </a:p>
        </p:txBody>
      </p:sp>
    </p:spTree>
    <p:extLst>
      <p:ext uri="{BB962C8B-B14F-4D97-AF65-F5344CB8AC3E}">
        <p14:creationId xmlns="" xmlns:p14="http://schemas.microsoft.com/office/powerpoint/2010/main" val="618713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528035"/>
            <a:ext cx="9787943" cy="6040190"/>
          </a:xfrm>
        </p:spPr>
        <p:txBody>
          <a:bodyPr>
            <a:normAutofit/>
          </a:bodyPr>
          <a:lstStyle/>
          <a:p>
            <a:r>
              <a:rPr lang="fa-IR" sz="2600" dirty="0">
                <a:cs typeface="B Lotus" panose="00000400000000000000" pitchFamily="2" charset="-78"/>
              </a:rPr>
              <a:t>باوجود تلاشهای زیاد در وزارت آموزش و پرورش هنوز هم چالشهای فراوانی بخصوص در مناطق محروم نسبت به عدالت آموزشی وجود دارد که برای رفع این مشکلات و چالشها عزم ملی و تلاش مضاعف می طلبد .</a:t>
            </a:r>
            <a:endParaRPr lang="en-US" sz="2600" dirty="0">
              <a:cs typeface="B Lotus" panose="00000400000000000000" pitchFamily="2" charset="-78"/>
            </a:endParaRPr>
          </a:p>
          <a:p>
            <a:r>
              <a:rPr lang="fa-IR" sz="2600" dirty="0">
                <a:cs typeface="B Lotus" panose="00000400000000000000" pitchFamily="2" charset="-78"/>
              </a:rPr>
              <a:t>بنده به عنوان آموزگار شاغل در منطقه محروم بانه از استان کردستان با سابقه ی 26 سال ،با توجه به مقدمه فوق و بهره گیری از تجربیات چند ساله خود و رای و نظر سایر همکاران نسبت به بیان چالشها وموانع موجود بر سر راه توسعه و تحقق عدالت آموزشی در دوره ی عمومی و ارئه راهکارها اقدام نمایم. امید است که مد نظر مسئولین وهمه ی دست اندر کاران وزارت آموزش و پرورش و سایر ارگانها ی ذیربط قرار گیرد،تا زمینه ساز تحقق عدالت آموزشی که هدف اصلی این گرد همایی عظیم است واقع شود.</a:t>
            </a:r>
            <a:endParaRPr lang="en-US" sz="2600" dirty="0">
              <a:cs typeface="B Lotus" panose="00000400000000000000" pitchFamily="2" charset="-78"/>
            </a:endParaRPr>
          </a:p>
          <a:p>
            <a:r>
              <a:rPr lang="fa-IR" sz="2600" dirty="0">
                <a:cs typeface="B Lotus" panose="00000400000000000000" pitchFamily="2" charset="-78"/>
              </a:rPr>
              <a:t>ضمن تشکر از بانیان این گرد همایی ،بویژه انجمن حامی و هر شخص حقیقی و حقوقی که در طی سالیان متمادی تا کنون  در راستای عدالت آموزشی به هر نحوی انجام داده اند.</a:t>
            </a:r>
            <a:endParaRPr lang="en-US" sz="2600" dirty="0">
              <a:cs typeface="B Lotus" panose="00000400000000000000" pitchFamily="2" charset="-78"/>
            </a:endParaRPr>
          </a:p>
          <a:p>
            <a:r>
              <a:rPr lang="fa-IR" sz="2600" dirty="0">
                <a:cs typeface="B Lotus" panose="00000400000000000000" pitchFamily="2" charset="-78"/>
              </a:rPr>
              <a:t>پیشنهاد من به تمام مسئولین و دست اندر کاران برگزاری کنفرانس این است که اولاً این گرد هماییها و همایشها و کنفرانسها بیشتر ادامه پیدا کند. دوماً در مناطق محروم وکمتر توسعه یافته در سطح کشور تشکیل گردند.</a:t>
            </a:r>
            <a:endParaRPr lang="en-US" sz="2600" dirty="0">
              <a:cs typeface="B Lotus" panose="00000400000000000000" pitchFamily="2" charset="-78"/>
            </a:endParaRPr>
          </a:p>
          <a:p>
            <a:endParaRPr lang="fa-IR" dirty="0"/>
          </a:p>
        </p:txBody>
      </p:sp>
    </p:spTree>
    <p:extLst>
      <p:ext uri="{BB962C8B-B14F-4D97-AF65-F5344CB8AC3E}">
        <p14:creationId xmlns="" xmlns:p14="http://schemas.microsoft.com/office/powerpoint/2010/main" val="82384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6000" b="1" dirty="0" smtClean="0">
                <a:cs typeface="B Lotus" panose="00000400000000000000" pitchFamily="2" charset="-78"/>
              </a:rPr>
              <a:t>جنبه های </a:t>
            </a:r>
            <a:r>
              <a:rPr lang="fa-IR" sz="6000" b="1" dirty="0">
                <a:cs typeface="B Lotus" panose="00000400000000000000" pitchFamily="2" charset="-78"/>
              </a:rPr>
              <a:t>توسعه عدالت آموزشی</a:t>
            </a:r>
            <a:endParaRPr lang="fa-IR" sz="6000" dirty="0">
              <a:cs typeface="B Lotus" panose="00000400000000000000" pitchFamily="2" charset="-78"/>
            </a:endParaRPr>
          </a:p>
        </p:txBody>
      </p:sp>
      <p:sp>
        <p:nvSpPr>
          <p:cNvPr id="3" name="Content Placeholder 2"/>
          <p:cNvSpPr>
            <a:spLocks noGrp="1"/>
          </p:cNvSpPr>
          <p:nvPr>
            <p:ph idx="1"/>
          </p:nvPr>
        </p:nvSpPr>
        <p:spPr>
          <a:xfrm>
            <a:off x="206061" y="2160589"/>
            <a:ext cx="9453093" cy="3377325"/>
          </a:xfrm>
        </p:spPr>
        <p:txBody>
          <a:bodyPr>
            <a:normAutofit/>
          </a:bodyPr>
          <a:lstStyle/>
          <a:p>
            <a:pPr algn="just"/>
            <a:r>
              <a:rPr lang="en-US" sz="2400" dirty="0"/>
              <a:t/>
            </a:r>
            <a:br>
              <a:rPr lang="en-US" sz="2400" dirty="0"/>
            </a:br>
            <a:r>
              <a:rPr lang="fa-IR" sz="2800" dirty="0">
                <a:cs typeface="B Lotus" panose="00000400000000000000" pitchFamily="2" charset="-78"/>
              </a:rPr>
              <a:t>دکتر </a:t>
            </a:r>
            <a:r>
              <a:rPr lang="fa-IR" sz="2800" dirty="0" smtClean="0">
                <a:cs typeface="B Lotus" panose="00000400000000000000" pitchFamily="2" charset="-78"/>
              </a:rPr>
              <a:t>هاشم‌خانی معتقد است که  </a:t>
            </a:r>
            <a:r>
              <a:rPr lang="fa-IR" sz="2800" dirty="0">
                <a:cs typeface="B Lotus" panose="00000400000000000000" pitchFamily="2" charset="-78"/>
              </a:rPr>
              <a:t>توجه ویژه به توسعه عدالت آموزشی کودکان و نوجوانان </a:t>
            </a:r>
            <a:r>
              <a:rPr lang="fa-IR" sz="2800" dirty="0" smtClean="0">
                <a:cs typeface="B Lotus" panose="00000400000000000000" pitchFamily="2" charset="-78"/>
              </a:rPr>
              <a:t>برای </a:t>
            </a:r>
            <a:r>
              <a:rPr lang="fa-IR" sz="2800" dirty="0">
                <a:cs typeface="B Lotus" panose="00000400000000000000" pitchFamily="2" charset="-78"/>
              </a:rPr>
              <a:t>تبدیل مدارس محروم کشور به پیشران‌های توانمندسازی و فقرزدایی پایدار، باید برنامه جامعی طراحی شود که به‌طور هم‌زمان به </a:t>
            </a:r>
            <a:r>
              <a:rPr lang="fa-IR" sz="2800" dirty="0" smtClean="0">
                <a:cs typeface="B Lotus" panose="00000400000000000000" pitchFamily="2" charset="-78"/>
              </a:rPr>
              <a:t>چهار جنبه </a:t>
            </a:r>
            <a:r>
              <a:rPr lang="fa-IR" sz="3600" b="1" dirty="0">
                <a:solidFill>
                  <a:srgbClr val="00B0F0"/>
                </a:solidFill>
                <a:cs typeface="B Lotus" panose="00000400000000000000" pitchFamily="2" charset="-78"/>
              </a:rPr>
              <a:t>سخت‌افزاری</a:t>
            </a:r>
            <a:r>
              <a:rPr lang="fa-IR" sz="2800" dirty="0">
                <a:cs typeface="B Lotus" panose="00000400000000000000" pitchFamily="2" charset="-78"/>
              </a:rPr>
              <a:t>، </a:t>
            </a:r>
            <a:r>
              <a:rPr lang="fa-IR" sz="3600" b="1" dirty="0">
                <a:solidFill>
                  <a:srgbClr val="FF0000"/>
                </a:solidFill>
                <a:cs typeface="B Lotus" panose="00000400000000000000" pitchFamily="2" charset="-78"/>
              </a:rPr>
              <a:t>نرم‌افزاری</a:t>
            </a:r>
            <a:r>
              <a:rPr lang="fa-IR" sz="2800" dirty="0">
                <a:cs typeface="B Lotus" panose="00000400000000000000" pitchFamily="2" charset="-78"/>
              </a:rPr>
              <a:t>، </a:t>
            </a:r>
            <a:r>
              <a:rPr lang="fa-IR" sz="3600" b="1" dirty="0">
                <a:solidFill>
                  <a:srgbClr val="7030A0"/>
                </a:solidFill>
                <a:cs typeface="B Lotus" panose="00000400000000000000" pitchFamily="2" charset="-78"/>
              </a:rPr>
              <a:t>ساختاری</a:t>
            </a:r>
            <a:r>
              <a:rPr lang="fa-IR" sz="3600" dirty="0">
                <a:cs typeface="B Lotus" panose="00000400000000000000" pitchFamily="2" charset="-78"/>
              </a:rPr>
              <a:t> </a:t>
            </a:r>
            <a:r>
              <a:rPr lang="fa-IR" sz="2800" dirty="0">
                <a:cs typeface="B Lotus" panose="00000400000000000000" pitchFamily="2" charset="-78"/>
              </a:rPr>
              <a:t>و </a:t>
            </a:r>
            <a:r>
              <a:rPr lang="fa-IR" sz="3600" b="1" dirty="0">
                <a:solidFill>
                  <a:schemeClr val="accent1">
                    <a:lumMod val="75000"/>
                  </a:schemeClr>
                </a:solidFill>
                <a:cs typeface="B Lotus" panose="00000400000000000000" pitchFamily="2" charset="-78"/>
              </a:rPr>
              <a:t>آماری</a:t>
            </a:r>
            <a:r>
              <a:rPr lang="fa-IR" sz="3600" dirty="0">
                <a:cs typeface="B Lotus" panose="00000400000000000000" pitchFamily="2" charset="-78"/>
              </a:rPr>
              <a:t> </a:t>
            </a:r>
            <a:r>
              <a:rPr lang="fa-IR" sz="2800" dirty="0" smtClean="0">
                <a:cs typeface="B Lotus" panose="00000400000000000000" pitchFamily="2" charset="-78"/>
              </a:rPr>
              <a:t>بپردازیم</a:t>
            </a:r>
            <a:r>
              <a:rPr lang="en-US" sz="2800" dirty="0" smtClean="0">
                <a:cs typeface="B Lotus" panose="00000400000000000000" pitchFamily="2" charset="-78"/>
              </a:rPr>
              <a:t>.</a:t>
            </a:r>
            <a:endParaRPr lang="fa-IR" sz="2400" dirty="0">
              <a:cs typeface="B Lotus" panose="00000400000000000000" pitchFamily="2" charset="-78"/>
            </a:endParaRPr>
          </a:p>
        </p:txBody>
      </p:sp>
    </p:spTree>
    <p:extLst>
      <p:ext uri="{BB962C8B-B14F-4D97-AF65-F5344CB8AC3E}">
        <p14:creationId xmlns="" xmlns:p14="http://schemas.microsoft.com/office/powerpoint/2010/main" val="3823801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1" y="210355"/>
            <a:ext cx="9024880" cy="935865"/>
          </a:xfrm>
        </p:spPr>
        <p:txBody>
          <a:bodyPr>
            <a:noAutofit/>
          </a:bodyPr>
          <a:lstStyle/>
          <a:p>
            <a:pPr algn="ctr"/>
            <a:r>
              <a:rPr lang="fa-IR" sz="4800" b="1" dirty="0">
                <a:solidFill>
                  <a:srgbClr val="00B0F0"/>
                </a:solidFill>
                <a:cs typeface="B Lotus" panose="00000400000000000000" pitchFamily="2" charset="-78"/>
              </a:rPr>
              <a:t>جنبه </a:t>
            </a:r>
            <a:r>
              <a:rPr lang="fa-IR" sz="4800" b="1" dirty="0" smtClean="0">
                <a:solidFill>
                  <a:srgbClr val="00B0F0"/>
                </a:solidFill>
                <a:cs typeface="B Lotus" panose="00000400000000000000" pitchFamily="2" charset="-78"/>
              </a:rPr>
              <a:t>سخت‌افزاری توسعه </a:t>
            </a:r>
            <a:r>
              <a:rPr lang="fa-IR" sz="4800" b="1" dirty="0">
                <a:solidFill>
                  <a:srgbClr val="00B0F0"/>
                </a:solidFill>
                <a:cs typeface="B Lotus" panose="00000400000000000000" pitchFamily="2" charset="-78"/>
              </a:rPr>
              <a:t>عدالت آموزشی</a:t>
            </a:r>
          </a:p>
        </p:txBody>
      </p:sp>
      <p:sp>
        <p:nvSpPr>
          <p:cNvPr id="3" name="Content Placeholder 2"/>
          <p:cNvSpPr>
            <a:spLocks noGrp="1"/>
          </p:cNvSpPr>
          <p:nvPr>
            <p:ph idx="1"/>
          </p:nvPr>
        </p:nvSpPr>
        <p:spPr>
          <a:xfrm>
            <a:off x="115909" y="1146220"/>
            <a:ext cx="9453093" cy="4739425"/>
          </a:xfrm>
        </p:spPr>
        <p:txBody>
          <a:bodyPr>
            <a:normAutofit/>
          </a:bodyPr>
          <a:lstStyle/>
          <a:p>
            <a:pPr algn="just"/>
            <a:r>
              <a:rPr lang="fa-IR" sz="2800" b="1" dirty="0" smtClean="0">
                <a:solidFill>
                  <a:schemeClr val="tx1"/>
                </a:solidFill>
                <a:cs typeface="B Lotus" panose="00000400000000000000" pitchFamily="2" charset="-78"/>
              </a:rPr>
              <a:t>استانداردهای سخت‌افزاری توسعه عدالت آموزشی مدارس مشتمل بر : </a:t>
            </a:r>
          </a:p>
          <a:p>
            <a:pPr algn="just"/>
            <a:endParaRPr lang="fa-IR" sz="2800" b="1" dirty="0">
              <a:solidFill>
                <a:schemeClr val="tx1"/>
              </a:solidFill>
              <a:cs typeface="B Lotus" panose="00000400000000000000" pitchFamily="2" charset="-78"/>
            </a:endParaRPr>
          </a:p>
          <a:p>
            <a:pPr algn="just">
              <a:lnSpc>
                <a:spcPct val="150000"/>
              </a:lnSpc>
            </a:pPr>
            <a:r>
              <a:rPr lang="fa-IR" sz="3600" b="1" dirty="0" smtClean="0">
                <a:solidFill>
                  <a:schemeClr val="accent5">
                    <a:lumMod val="75000"/>
                  </a:schemeClr>
                </a:solidFill>
                <a:cs typeface="B Lotus" panose="00000400000000000000" pitchFamily="2" charset="-78"/>
              </a:rPr>
              <a:t>«</a:t>
            </a:r>
            <a:r>
              <a:rPr lang="fa-IR" sz="3600" b="1" dirty="0">
                <a:solidFill>
                  <a:schemeClr val="accent5">
                    <a:lumMod val="75000"/>
                  </a:schemeClr>
                </a:solidFill>
                <a:cs typeface="B Lotus" panose="00000400000000000000" pitchFamily="2" charset="-78"/>
              </a:rPr>
              <a:t>کالبدی</a:t>
            </a:r>
            <a:r>
              <a:rPr lang="fa-IR" sz="3600" b="1" dirty="0" smtClean="0">
                <a:solidFill>
                  <a:schemeClr val="accent5">
                    <a:lumMod val="75000"/>
                  </a:schemeClr>
                </a:solidFill>
                <a:cs typeface="B Lotus" panose="00000400000000000000" pitchFamily="2" charset="-78"/>
              </a:rPr>
              <a:t>»،</a:t>
            </a:r>
          </a:p>
          <a:p>
            <a:pPr algn="just">
              <a:lnSpc>
                <a:spcPct val="150000"/>
              </a:lnSpc>
            </a:pPr>
            <a:r>
              <a:rPr lang="fa-IR" sz="3600" b="1" dirty="0" smtClean="0">
                <a:solidFill>
                  <a:schemeClr val="tx1"/>
                </a:solidFill>
                <a:cs typeface="B Lotus" panose="00000400000000000000" pitchFamily="2" charset="-78"/>
              </a:rPr>
              <a:t> </a:t>
            </a:r>
            <a:r>
              <a:rPr lang="fa-IR" sz="3600" b="1" dirty="0">
                <a:solidFill>
                  <a:schemeClr val="accent4">
                    <a:lumMod val="75000"/>
                  </a:schemeClr>
                </a:solidFill>
                <a:cs typeface="B Lotus" panose="00000400000000000000" pitchFamily="2" charset="-78"/>
              </a:rPr>
              <a:t>«امکانات تفریحی و ورزشی» </a:t>
            </a:r>
            <a:endParaRPr lang="fa-IR" sz="3600" b="1" dirty="0" smtClean="0">
              <a:solidFill>
                <a:schemeClr val="accent4">
                  <a:lumMod val="75000"/>
                </a:schemeClr>
              </a:solidFill>
              <a:cs typeface="B Lotus" panose="00000400000000000000" pitchFamily="2" charset="-78"/>
            </a:endParaRPr>
          </a:p>
          <a:p>
            <a:pPr algn="just">
              <a:lnSpc>
                <a:spcPct val="150000"/>
              </a:lnSpc>
            </a:pPr>
            <a:r>
              <a:rPr lang="fa-IR" sz="3600" b="1" dirty="0" smtClean="0">
                <a:solidFill>
                  <a:schemeClr val="accent2">
                    <a:lumMod val="75000"/>
                  </a:schemeClr>
                </a:solidFill>
                <a:cs typeface="B Lotus" panose="00000400000000000000" pitchFamily="2" charset="-78"/>
              </a:rPr>
              <a:t>و </a:t>
            </a:r>
            <a:r>
              <a:rPr lang="fa-IR" sz="3600" b="1" dirty="0">
                <a:solidFill>
                  <a:schemeClr val="accent2">
                    <a:lumMod val="75000"/>
                  </a:schemeClr>
                </a:solidFill>
                <a:cs typeface="B Lotus" panose="00000400000000000000" pitchFamily="2" charset="-78"/>
              </a:rPr>
              <a:t>«امکانات فناوری اطلاعات و کمک‌آموزشی</a:t>
            </a:r>
            <a:r>
              <a:rPr lang="fa-IR" sz="3600" b="1" dirty="0" smtClean="0">
                <a:solidFill>
                  <a:schemeClr val="accent2">
                    <a:lumMod val="75000"/>
                  </a:schemeClr>
                </a:solidFill>
                <a:cs typeface="B Lotus" panose="00000400000000000000" pitchFamily="2" charset="-78"/>
              </a:rPr>
              <a:t>»</a:t>
            </a:r>
          </a:p>
        </p:txBody>
      </p:sp>
    </p:spTree>
    <p:extLst>
      <p:ext uri="{BB962C8B-B14F-4D97-AF65-F5344CB8AC3E}">
        <p14:creationId xmlns="" xmlns:p14="http://schemas.microsoft.com/office/powerpoint/2010/main" val="2482848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8287"/>
          </a:xfrm>
        </p:spPr>
        <p:txBody>
          <a:bodyPr>
            <a:normAutofit fontScale="90000"/>
          </a:bodyPr>
          <a:lstStyle/>
          <a:p>
            <a:pPr algn="ctr"/>
            <a:r>
              <a:rPr lang="fa-IR" sz="4000" b="1" dirty="0" smtClean="0">
                <a:solidFill>
                  <a:srgbClr val="FF0000"/>
                </a:solidFill>
                <a:cs typeface="B Lotus" panose="00000400000000000000" pitchFamily="2" charset="-78"/>
              </a:rPr>
              <a:t>وضعیت سرانه فضای آموزشی</a:t>
            </a:r>
            <a:r>
              <a:rPr lang="fa-IR" b="1" dirty="0">
                <a:solidFill>
                  <a:schemeClr val="tx1"/>
                </a:solidFill>
                <a:cs typeface="B Lotus" panose="00000400000000000000" pitchFamily="2" charset="-78"/>
              </a:rPr>
              <a:t/>
            </a:r>
            <a:br>
              <a:rPr lang="fa-IR" b="1" dirty="0">
                <a:solidFill>
                  <a:schemeClr val="tx1"/>
                </a:solidFill>
                <a:cs typeface="B Lotus" panose="00000400000000000000" pitchFamily="2" charset="-78"/>
              </a:rPr>
            </a:br>
            <a:endParaRPr lang="fa-IR" dirty="0"/>
          </a:p>
        </p:txBody>
      </p:sp>
      <p:sp>
        <p:nvSpPr>
          <p:cNvPr id="3" name="Content Placeholder 2"/>
          <p:cNvSpPr>
            <a:spLocks noGrp="1"/>
          </p:cNvSpPr>
          <p:nvPr>
            <p:ph idx="1"/>
          </p:nvPr>
        </p:nvSpPr>
        <p:spPr>
          <a:xfrm>
            <a:off x="244699" y="1287887"/>
            <a:ext cx="9131121" cy="824248"/>
          </a:xfrm>
        </p:spPr>
        <p:txBody>
          <a:bodyPr/>
          <a:lstStyle/>
          <a:p>
            <a:r>
              <a:rPr lang="fa-IR" sz="2000" dirty="0" smtClean="0">
                <a:solidFill>
                  <a:schemeClr val="tx1"/>
                </a:solidFill>
                <a:cs typeface="B Titr" panose="00000700000000000000" pitchFamily="2" charset="-78"/>
              </a:rPr>
              <a:t>تعداد ساختمان های آموزشی در شهرستان بانه 253 واحد به مساحت اعیانی 65994 متر مربع و تعداد کلاس 847 برای تعداد 24000 دانش آموز می باشد.</a:t>
            </a:r>
          </a:p>
          <a:p>
            <a:endParaRPr lang="fa-IR" dirty="0">
              <a:cs typeface="B Titr" panose="00000700000000000000" pitchFamily="2" charset="-78"/>
            </a:endParaRPr>
          </a:p>
          <a:p>
            <a:endParaRPr lang="fa-IR" dirty="0">
              <a:cs typeface="B Titr" panose="00000700000000000000" pitchFamily="2" charset="-78"/>
            </a:endParaRPr>
          </a:p>
        </p:txBody>
      </p:sp>
      <p:graphicFrame>
        <p:nvGraphicFramePr>
          <p:cNvPr id="4" name="Table 3"/>
          <p:cNvGraphicFramePr>
            <a:graphicFrameLocks noGrp="1"/>
          </p:cNvGraphicFramePr>
          <p:nvPr>
            <p:extLst>
              <p:ext uri="{D42A27DB-BD31-4B8C-83A1-F6EECF244321}">
                <p14:modId xmlns="" xmlns:p14="http://schemas.microsoft.com/office/powerpoint/2010/main" val="2173808626"/>
              </p:ext>
            </p:extLst>
          </p:nvPr>
        </p:nvGraphicFramePr>
        <p:xfrm>
          <a:off x="193184" y="2290885"/>
          <a:ext cx="9337182" cy="2603086"/>
        </p:xfrm>
        <a:graphic>
          <a:graphicData uri="http://schemas.openxmlformats.org/drawingml/2006/table">
            <a:tbl>
              <a:tblPr rtl="1" firstRow="1" bandRow="1">
                <a:tableStyleId>{5C22544A-7EE6-4342-B048-85BDC9FD1C3A}</a:tableStyleId>
              </a:tblPr>
              <a:tblGrid>
                <a:gridCol w="811369"/>
                <a:gridCol w="978794"/>
                <a:gridCol w="1159099"/>
                <a:gridCol w="1171977"/>
                <a:gridCol w="1403797"/>
                <a:gridCol w="850006"/>
                <a:gridCol w="850006"/>
                <a:gridCol w="991673"/>
                <a:gridCol w="1120461"/>
              </a:tblGrid>
              <a:tr h="853720">
                <a:tc gridSpan="9">
                  <a:txBody>
                    <a:bodyPr/>
                    <a:lstStyle/>
                    <a:p>
                      <a:pPr algn="ctr" rtl="1"/>
                      <a:r>
                        <a:rPr lang="fa-IR" sz="3200" dirty="0" smtClean="0">
                          <a:cs typeface="B Titr" panose="00000700000000000000" pitchFamily="2" charset="-78"/>
                        </a:rPr>
                        <a:t>وضعیت موجود سرانه فضای آموزشی</a:t>
                      </a:r>
                      <a:r>
                        <a:rPr lang="fa-IR" sz="3200" baseline="0" dirty="0" smtClean="0">
                          <a:cs typeface="B Titr" panose="00000700000000000000" pitchFamily="2" charset="-78"/>
                        </a:rPr>
                        <a:t> </a:t>
                      </a:r>
                      <a:r>
                        <a:rPr lang="fa-IR" sz="3200" dirty="0" smtClean="0">
                          <a:cs typeface="B Titr" panose="00000700000000000000" pitchFamily="2" charset="-78"/>
                        </a:rPr>
                        <a:t>فضاهای</a:t>
                      </a:r>
                      <a:r>
                        <a:rPr lang="fa-IR" sz="3200" baseline="0" dirty="0" smtClean="0">
                          <a:cs typeface="B Titr" panose="00000700000000000000" pitchFamily="2" charset="-78"/>
                        </a:rPr>
                        <a:t> آموزشی بانه </a:t>
                      </a:r>
                      <a:endParaRPr lang="fa-IR" sz="3200" dirty="0">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dirty="0"/>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895646">
                <a:tc>
                  <a:txBody>
                    <a:bodyPr/>
                    <a:lstStyle/>
                    <a:p>
                      <a:pPr algn="ctr" rtl="1"/>
                      <a:r>
                        <a:rPr lang="fa-IR" dirty="0" smtClean="0">
                          <a:cs typeface="B Titr" panose="00000700000000000000" pitchFamily="2" charset="-78"/>
                        </a:rPr>
                        <a:t>تعداد فضا</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تعداد کلاس</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dirty="0" smtClean="0">
                          <a:cs typeface="B Titr" panose="00000700000000000000" pitchFamily="2" charset="-78"/>
                        </a:rPr>
                        <a:t>متراژ</a:t>
                      </a:r>
                      <a:r>
                        <a:rPr lang="fa-IR" baseline="0" dirty="0" smtClean="0">
                          <a:cs typeface="B Titr" panose="00000700000000000000" pitchFamily="2" charset="-78"/>
                        </a:rPr>
                        <a:t> اعیانی</a:t>
                      </a:r>
                      <a:endParaRPr lang="fa-IR" dirty="0" smtClean="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آمار                    دانش آموز</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سرانه فضای  هر دانش آموز</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B Titr" panose="00000700000000000000" pitchFamily="2" charset="-78"/>
                        </a:rPr>
                        <a:t>سرانه استان </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B Titr" panose="00000700000000000000" pitchFamily="2" charset="-78"/>
                        </a:rPr>
                        <a:t>سرانه کشوری</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800" dirty="0" smtClean="0">
                          <a:cs typeface="B Titr" panose="00000700000000000000" pitchFamily="2" charset="-78"/>
                        </a:rPr>
                        <a:t>استاندارد</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2400" dirty="0" smtClean="0">
                          <a:solidFill>
                            <a:srgbClr val="FF0000"/>
                          </a:solidFill>
                          <a:cs typeface="B Titr" panose="00000700000000000000" pitchFamily="2" charset="-78"/>
                        </a:rPr>
                        <a:t>وضعیت</a:t>
                      </a:r>
                      <a:r>
                        <a:rPr lang="fa-IR" sz="2400" baseline="0" dirty="0" smtClean="0">
                          <a:solidFill>
                            <a:srgbClr val="FF0000"/>
                          </a:solidFill>
                          <a:cs typeface="B Titr" panose="00000700000000000000" pitchFamily="2" charset="-78"/>
                        </a:rPr>
                        <a:t> بانه</a:t>
                      </a:r>
                      <a:endParaRPr lang="fa-IR" sz="2400" dirty="0">
                        <a:solidFill>
                          <a:srgbClr val="FF0000"/>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3720">
                <a:tc>
                  <a:txBody>
                    <a:bodyPr/>
                    <a:lstStyle/>
                    <a:p>
                      <a:pPr algn="ctr" rtl="1"/>
                      <a:r>
                        <a:rPr lang="fa-IR" dirty="0" smtClean="0">
                          <a:cs typeface="B Titr" panose="00000700000000000000" pitchFamily="2" charset="-78"/>
                        </a:rPr>
                        <a:t>253</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847</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65994</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24000</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2/77</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4/28</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4/9</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Titr" panose="00000700000000000000" pitchFamily="2" charset="-78"/>
                        </a:rPr>
                        <a:t>5/2</a:t>
                      </a:r>
                      <a:endParaRPr lang="fa-IR"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2400" dirty="0" smtClean="0">
                          <a:solidFill>
                            <a:srgbClr val="FF0000"/>
                          </a:solidFill>
                          <a:cs typeface="B Titr" panose="00000700000000000000" pitchFamily="2" charset="-78"/>
                        </a:rPr>
                        <a:t>2/23-</a:t>
                      </a:r>
                      <a:endParaRPr lang="fa-IR" sz="2400" dirty="0">
                        <a:solidFill>
                          <a:srgbClr val="FF0000"/>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ounded Rectangle 4"/>
          <p:cNvSpPr/>
          <p:nvPr/>
        </p:nvSpPr>
        <p:spPr>
          <a:xfrm>
            <a:off x="489397" y="5203065"/>
            <a:ext cx="8886423" cy="978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smtClean="0">
                <a:solidFill>
                  <a:schemeClr val="tx1"/>
                </a:solidFill>
                <a:cs typeface="B Titr" panose="00000700000000000000" pitchFamily="2" charset="-78"/>
              </a:rPr>
              <a:t>لازم به ذکر است که مجموع ارقام سرانه فضاهای جدول فوق با احتساب فضاهای فرسوده و در دست مقاوم سازی شده می باشد.  </a:t>
            </a:r>
            <a:endParaRPr lang="fa-IR" sz="2400" dirty="0">
              <a:solidFill>
                <a:schemeClr val="tx1"/>
              </a:solidFill>
              <a:cs typeface="B Titr" panose="00000700000000000000" pitchFamily="2" charset="-78"/>
            </a:endParaRPr>
          </a:p>
        </p:txBody>
      </p:sp>
    </p:spTree>
    <p:extLst>
      <p:ext uri="{BB962C8B-B14F-4D97-AF65-F5344CB8AC3E}">
        <p14:creationId xmlns="" xmlns:p14="http://schemas.microsoft.com/office/powerpoint/2010/main" val="1790195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303" y="364902"/>
            <a:ext cx="8596668" cy="1335110"/>
          </a:xfrm>
        </p:spPr>
        <p:txBody>
          <a:bodyPr>
            <a:normAutofit/>
          </a:bodyPr>
          <a:lstStyle/>
          <a:p>
            <a:pPr algn="ctr"/>
            <a:r>
              <a:rPr lang="fa-IR" sz="3200" dirty="0" smtClean="0">
                <a:solidFill>
                  <a:schemeClr val="tx1"/>
                </a:solidFill>
                <a:cs typeface="B Titr" panose="00000700000000000000" pitchFamily="2" charset="-78"/>
              </a:rPr>
              <a:t>ساخت فضاهای آموزشی  مشارکتی</a:t>
            </a:r>
            <a:br>
              <a:rPr lang="fa-IR" sz="3200" dirty="0" smtClean="0">
                <a:solidFill>
                  <a:schemeClr val="tx1"/>
                </a:solidFill>
                <a:cs typeface="B Titr" panose="00000700000000000000" pitchFamily="2" charset="-78"/>
              </a:rPr>
            </a:br>
            <a:r>
              <a:rPr lang="fa-IR" sz="3200" dirty="0" smtClean="0">
                <a:solidFill>
                  <a:schemeClr val="tx1"/>
                </a:solidFill>
                <a:cs typeface="B Titr" panose="00000700000000000000" pitchFamily="2" charset="-78"/>
              </a:rPr>
              <a:t>خیّرساز و مشارکتی درشهرستان بانه در دو سال اخیر</a:t>
            </a:r>
            <a:endParaRPr lang="fa-IR" sz="3200" dirty="0">
              <a:solidFill>
                <a:schemeClr val="tx1"/>
              </a:solidFill>
              <a:cs typeface="B Titr" panose="00000700000000000000" pitchFamily="2" charset="-78"/>
            </a:endParaRPr>
          </a:p>
        </p:txBody>
      </p:sp>
      <p:graphicFrame>
        <p:nvGraphicFramePr>
          <p:cNvPr id="5" name="Table 4"/>
          <p:cNvGraphicFramePr>
            <a:graphicFrameLocks noGrp="1"/>
          </p:cNvGraphicFramePr>
          <p:nvPr>
            <p:extLst>
              <p:ext uri="{D42A27DB-BD31-4B8C-83A1-F6EECF244321}">
                <p14:modId xmlns="" xmlns:p14="http://schemas.microsoft.com/office/powerpoint/2010/main" val="500326510"/>
              </p:ext>
            </p:extLst>
          </p:nvPr>
        </p:nvGraphicFramePr>
        <p:xfrm>
          <a:off x="574302" y="1788610"/>
          <a:ext cx="8596668" cy="3672032"/>
        </p:xfrm>
        <a:graphic>
          <a:graphicData uri="http://schemas.openxmlformats.org/drawingml/2006/table">
            <a:tbl>
              <a:tblPr rtl="1" firstRow="1" bandRow="1">
                <a:tableStyleId>{5C22544A-7EE6-4342-B048-85BDC9FD1C3A}</a:tableStyleId>
              </a:tblPr>
              <a:tblGrid>
                <a:gridCol w="1662192"/>
                <a:gridCol w="2785706"/>
                <a:gridCol w="1948686"/>
                <a:gridCol w="2200084"/>
              </a:tblGrid>
              <a:tr h="854540">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2000" dirty="0" smtClean="0">
                          <a:cs typeface="B Titr" panose="00000700000000000000" pitchFamily="2" charset="-78"/>
                        </a:rPr>
                        <a:t>نوع مشارکت</a:t>
                      </a:r>
                    </a:p>
                  </a:txBody>
                  <a:tcPr anchor="ctr"/>
                </a:tc>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fa-IR" sz="2000" dirty="0" smtClean="0">
                          <a:cs typeface="B Titr" panose="00000700000000000000" pitchFamily="2" charset="-78"/>
                        </a:rPr>
                        <a:t>تداد آموزشگاه  تکمیل شده </a:t>
                      </a:r>
                    </a:p>
                  </a:txBody>
                  <a:tcPr anchor="ctr"/>
                </a:tc>
                <a:tc>
                  <a:txBody>
                    <a:bodyPr/>
                    <a:lstStyle/>
                    <a:p>
                      <a:pPr algn="ctr" rtl="1"/>
                      <a:r>
                        <a:rPr lang="fa-IR" sz="2000" dirty="0" smtClean="0">
                          <a:cs typeface="B Titr" panose="00000700000000000000" pitchFamily="2" charset="-78"/>
                        </a:rPr>
                        <a:t>تعداد کلاس </a:t>
                      </a:r>
                      <a:endParaRPr lang="fa-IR" sz="2000" dirty="0">
                        <a:cs typeface="B Titr" panose="00000700000000000000" pitchFamily="2" charset="-78"/>
                      </a:endParaRPr>
                    </a:p>
                  </a:txBody>
                  <a:tcPr anchor="ctr"/>
                </a:tc>
                <a:tc>
                  <a:txBody>
                    <a:bodyPr/>
                    <a:lstStyle/>
                    <a:p>
                      <a:pPr algn="ctr" rtl="1"/>
                      <a:r>
                        <a:rPr lang="fa-IR" sz="2000" dirty="0" smtClean="0">
                          <a:cs typeface="B Titr" panose="00000700000000000000" pitchFamily="2" charset="-78"/>
                        </a:rPr>
                        <a:t>وضعیت </a:t>
                      </a:r>
                      <a:endParaRPr lang="fa-IR" sz="2000" dirty="0">
                        <a:cs typeface="B Titr" panose="00000700000000000000" pitchFamily="2" charset="-78"/>
                      </a:endParaRPr>
                    </a:p>
                  </a:txBody>
                  <a:tcPr anchor="ctr"/>
                </a:tc>
              </a:tr>
              <a:tr h="495091">
                <a:tc rowSpan="2">
                  <a:txBody>
                    <a:bodyPr/>
                    <a:lstStyle/>
                    <a:p>
                      <a:pPr algn="ctr" rtl="1"/>
                      <a:r>
                        <a:rPr lang="fa-IR" dirty="0" smtClean="0">
                          <a:cs typeface="B Titr" panose="00000700000000000000" pitchFamily="2" charset="-78"/>
                        </a:rPr>
                        <a:t>مشارکتی </a:t>
                      </a:r>
                      <a:endParaRPr lang="fa-IR" dirty="0">
                        <a:cs typeface="B Titr" panose="00000700000000000000" pitchFamily="2" charset="-78"/>
                      </a:endParaRPr>
                    </a:p>
                  </a:txBody>
                  <a:tcPr anchor="ctr"/>
                </a:tc>
                <a:tc>
                  <a:txBody>
                    <a:bodyPr/>
                    <a:lstStyle/>
                    <a:p>
                      <a:pPr algn="ctr" rtl="1"/>
                      <a:r>
                        <a:rPr lang="fa-IR" sz="1800" kern="1200" dirty="0" smtClean="0">
                          <a:solidFill>
                            <a:schemeClr val="dk1"/>
                          </a:solidFill>
                          <a:latin typeface="+mn-lt"/>
                          <a:ea typeface="+mn-ea"/>
                          <a:cs typeface="B Titr" panose="00000700000000000000" pitchFamily="2" charset="-78"/>
                        </a:rPr>
                        <a:t>6</a:t>
                      </a:r>
                      <a:endParaRPr lang="fa-IR" sz="1800" kern="1200" dirty="0">
                        <a:solidFill>
                          <a:schemeClr val="dk1"/>
                        </a:solidFill>
                        <a:latin typeface="+mn-lt"/>
                        <a:ea typeface="+mn-ea"/>
                        <a:cs typeface="B Titr" panose="00000700000000000000" pitchFamily="2" charset="-78"/>
                      </a:endParaRPr>
                    </a:p>
                  </a:txBody>
                  <a:tcPr/>
                </a:tc>
                <a:tc>
                  <a:txBody>
                    <a:bodyPr/>
                    <a:lstStyle/>
                    <a:p>
                      <a:pPr algn="ctr" rtl="1"/>
                      <a:r>
                        <a:rPr lang="fa-IR" sz="1800" kern="1200" dirty="0" smtClean="0">
                          <a:solidFill>
                            <a:schemeClr val="dk1"/>
                          </a:solidFill>
                          <a:latin typeface="+mn-lt"/>
                          <a:ea typeface="+mn-ea"/>
                          <a:cs typeface="B Titr" panose="00000700000000000000" pitchFamily="2" charset="-78"/>
                        </a:rPr>
                        <a:t>34</a:t>
                      </a:r>
                      <a:endParaRPr lang="fa-IR" sz="1800" kern="1200" dirty="0">
                        <a:solidFill>
                          <a:schemeClr val="dk1"/>
                        </a:solidFill>
                        <a:latin typeface="+mn-lt"/>
                        <a:ea typeface="+mn-ea"/>
                        <a:cs typeface="B Titr" panose="00000700000000000000" pitchFamily="2" charset="-78"/>
                      </a:endParaRPr>
                    </a:p>
                  </a:txBody>
                  <a:tcPr/>
                </a:tc>
                <a:tc>
                  <a:txBody>
                    <a:bodyPr/>
                    <a:lstStyle/>
                    <a:p>
                      <a:pPr algn="ctr" rtl="1"/>
                      <a:r>
                        <a:rPr lang="fa-IR" sz="1800" kern="1200" dirty="0" smtClean="0">
                          <a:solidFill>
                            <a:schemeClr val="dk1"/>
                          </a:solidFill>
                          <a:latin typeface="+mn-lt"/>
                          <a:ea typeface="+mn-ea"/>
                          <a:cs typeface="B Titr" panose="00000700000000000000" pitchFamily="2" charset="-78"/>
                        </a:rPr>
                        <a:t>تکمیل شده</a:t>
                      </a:r>
                      <a:endParaRPr lang="fa-IR" sz="1800" kern="1200" dirty="0">
                        <a:solidFill>
                          <a:schemeClr val="dk1"/>
                        </a:solidFill>
                        <a:latin typeface="+mn-lt"/>
                        <a:ea typeface="+mn-ea"/>
                        <a:cs typeface="B Titr" panose="00000700000000000000" pitchFamily="2" charset="-78"/>
                      </a:endParaRPr>
                    </a:p>
                  </a:txBody>
                  <a:tcPr/>
                </a:tc>
              </a:tr>
              <a:tr h="495091">
                <a:tc vMerge="1">
                  <a:txBody>
                    <a:bodyPr/>
                    <a:lstStyle/>
                    <a:p>
                      <a:endParaRPr lang="fa-IR" dirty="0"/>
                    </a:p>
                  </a:txBody>
                  <a:tcPr/>
                </a:tc>
                <a:tc>
                  <a:txBody>
                    <a:bodyPr/>
                    <a:lstStyle/>
                    <a:p>
                      <a:pPr algn="ctr"/>
                      <a:r>
                        <a:rPr lang="fa-IR" sz="1800" kern="1200" dirty="0" smtClean="0">
                          <a:solidFill>
                            <a:schemeClr val="dk1"/>
                          </a:solidFill>
                          <a:latin typeface="+mn-lt"/>
                          <a:ea typeface="+mn-ea"/>
                          <a:cs typeface="B Titr" panose="00000700000000000000" pitchFamily="2" charset="-78"/>
                        </a:rPr>
                        <a:t>1</a:t>
                      </a:r>
                      <a:endParaRPr lang="fa-IR" sz="1800" kern="1200" dirty="0">
                        <a:solidFill>
                          <a:schemeClr val="dk1"/>
                        </a:solidFill>
                        <a:latin typeface="+mn-lt"/>
                        <a:ea typeface="+mn-ea"/>
                        <a:cs typeface="B Titr" panose="00000700000000000000" pitchFamily="2" charset="-78"/>
                      </a:endParaRPr>
                    </a:p>
                  </a:txBody>
                  <a:tcPr/>
                </a:tc>
                <a:tc>
                  <a:txBody>
                    <a:bodyPr/>
                    <a:lstStyle/>
                    <a:p>
                      <a:pPr algn="ctr"/>
                      <a:r>
                        <a:rPr lang="fa-IR" sz="1800" kern="1200" dirty="0" smtClean="0">
                          <a:solidFill>
                            <a:schemeClr val="dk1"/>
                          </a:solidFill>
                          <a:latin typeface="+mn-lt"/>
                          <a:ea typeface="+mn-ea"/>
                          <a:cs typeface="B Titr" panose="00000700000000000000" pitchFamily="2" charset="-78"/>
                        </a:rPr>
                        <a:t>9</a:t>
                      </a:r>
                      <a:endParaRPr lang="fa-IR" sz="1800" kern="1200" dirty="0">
                        <a:solidFill>
                          <a:schemeClr val="dk1"/>
                        </a:solidFill>
                        <a:latin typeface="+mn-lt"/>
                        <a:ea typeface="+mn-ea"/>
                        <a:cs typeface="B Titr" panose="00000700000000000000" pitchFamily="2" charset="-78"/>
                      </a:endParaRPr>
                    </a:p>
                  </a:txBody>
                  <a:tcPr/>
                </a:tc>
                <a:tc>
                  <a:txBody>
                    <a:bodyPr/>
                    <a:lstStyle/>
                    <a:p>
                      <a:pPr algn="ctr" rtl="1"/>
                      <a:r>
                        <a:rPr lang="fa-IR" sz="1800" kern="1200" dirty="0" smtClean="0">
                          <a:solidFill>
                            <a:schemeClr val="dk1"/>
                          </a:solidFill>
                          <a:latin typeface="+mn-lt"/>
                          <a:ea typeface="+mn-ea"/>
                          <a:cs typeface="B Titr" panose="00000700000000000000" pitchFamily="2" charset="-78"/>
                        </a:rPr>
                        <a:t>در دست اقدام</a:t>
                      </a:r>
                      <a:endParaRPr lang="fa-IR" sz="1800" kern="1200" dirty="0">
                        <a:solidFill>
                          <a:schemeClr val="dk1"/>
                        </a:solidFill>
                        <a:latin typeface="+mn-lt"/>
                        <a:ea typeface="+mn-ea"/>
                        <a:cs typeface="B Titr" panose="00000700000000000000" pitchFamily="2" charset="-78"/>
                      </a:endParaRPr>
                    </a:p>
                  </a:txBody>
                  <a:tcPr/>
                </a:tc>
              </a:tr>
              <a:tr h="495091">
                <a:tc rowSpan="2">
                  <a:txBody>
                    <a:bodyPr/>
                    <a:lstStyle/>
                    <a:p>
                      <a:pPr algn="ctr" rtl="1"/>
                      <a:r>
                        <a:rPr lang="fa-IR" dirty="0" smtClean="0">
                          <a:cs typeface="B Titr" panose="00000700000000000000" pitchFamily="2" charset="-78"/>
                        </a:rPr>
                        <a:t>خیّر</a:t>
                      </a:r>
                      <a:endParaRPr lang="fa-IR" dirty="0">
                        <a:cs typeface="B Titr" panose="00000700000000000000" pitchFamily="2" charset="-78"/>
                      </a:endParaRPr>
                    </a:p>
                  </a:txBody>
                  <a:tcPr anchor="ctr"/>
                </a:tc>
                <a:tc>
                  <a:txBody>
                    <a:bodyPr/>
                    <a:lstStyle/>
                    <a:p>
                      <a:pPr algn="ctr" rtl="1"/>
                      <a:r>
                        <a:rPr lang="fa-IR" sz="1800" kern="1200" dirty="0" smtClean="0">
                          <a:solidFill>
                            <a:schemeClr val="dk1"/>
                          </a:solidFill>
                          <a:latin typeface="+mn-lt"/>
                          <a:ea typeface="+mn-ea"/>
                          <a:cs typeface="B Titr" panose="00000700000000000000" pitchFamily="2" charset="-78"/>
                        </a:rPr>
                        <a:t>3</a:t>
                      </a:r>
                      <a:endParaRPr lang="fa-IR" sz="1800" kern="1200" dirty="0">
                        <a:solidFill>
                          <a:schemeClr val="dk1"/>
                        </a:solidFill>
                        <a:latin typeface="+mn-lt"/>
                        <a:ea typeface="+mn-ea"/>
                        <a:cs typeface="B Titr" panose="00000700000000000000" pitchFamily="2" charset="-78"/>
                      </a:endParaRPr>
                    </a:p>
                  </a:txBody>
                  <a:tcPr/>
                </a:tc>
                <a:tc>
                  <a:txBody>
                    <a:bodyPr/>
                    <a:lstStyle/>
                    <a:p>
                      <a:pPr algn="ctr" rtl="1"/>
                      <a:r>
                        <a:rPr lang="fa-IR" sz="1800" kern="1200" dirty="0" smtClean="0">
                          <a:solidFill>
                            <a:schemeClr val="dk1"/>
                          </a:solidFill>
                          <a:latin typeface="+mn-lt"/>
                          <a:ea typeface="+mn-ea"/>
                          <a:cs typeface="B Titr" panose="00000700000000000000" pitchFamily="2" charset="-78"/>
                        </a:rPr>
                        <a:t>14</a:t>
                      </a:r>
                      <a:endParaRPr lang="fa-IR" sz="1800" kern="1200" dirty="0">
                        <a:solidFill>
                          <a:schemeClr val="dk1"/>
                        </a:solidFill>
                        <a:latin typeface="+mn-lt"/>
                        <a:ea typeface="+mn-ea"/>
                        <a:cs typeface="B Titr" panose="00000700000000000000" pitchFamily="2" charset="-78"/>
                      </a:endParaRPr>
                    </a:p>
                  </a:txBody>
                  <a:tcPr/>
                </a:tc>
                <a:tc>
                  <a:txBody>
                    <a:bodyPr/>
                    <a:lstStyle/>
                    <a:p>
                      <a:pPr algn="ctr" rtl="1"/>
                      <a:r>
                        <a:rPr lang="fa-IR" sz="1800" kern="1200" dirty="0" smtClean="0">
                          <a:solidFill>
                            <a:schemeClr val="dk1"/>
                          </a:solidFill>
                          <a:latin typeface="+mn-lt"/>
                          <a:ea typeface="+mn-ea"/>
                          <a:cs typeface="B Titr" panose="00000700000000000000" pitchFamily="2" charset="-78"/>
                        </a:rPr>
                        <a:t>تکمیل شده</a:t>
                      </a:r>
                      <a:endParaRPr lang="fa-IR" sz="1800" kern="1200" dirty="0">
                        <a:solidFill>
                          <a:schemeClr val="dk1"/>
                        </a:solidFill>
                        <a:latin typeface="+mn-lt"/>
                        <a:ea typeface="+mn-ea"/>
                        <a:cs typeface="B Titr" panose="00000700000000000000" pitchFamily="2" charset="-78"/>
                      </a:endParaRPr>
                    </a:p>
                  </a:txBody>
                  <a:tcPr/>
                </a:tc>
              </a:tr>
              <a:tr h="495091">
                <a:tc vMerge="1">
                  <a:txBody>
                    <a:bodyPr/>
                    <a:lstStyle/>
                    <a:p>
                      <a:pPr algn="ctr" rtl="1"/>
                      <a:endParaRPr lang="fa-IR" dirty="0">
                        <a:cs typeface="B Titr" panose="00000700000000000000" pitchFamily="2" charset="-78"/>
                      </a:endParaRPr>
                    </a:p>
                  </a:txBody>
                  <a:tcPr/>
                </a:tc>
                <a:tc>
                  <a:txBody>
                    <a:bodyPr/>
                    <a:lstStyle/>
                    <a:p>
                      <a:pPr algn="ctr" rtl="1"/>
                      <a:r>
                        <a:rPr lang="fa-IR" sz="1800" kern="1200" dirty="0" smtClean="0">
                          <a:solidFill>
                            <a:schemeClr val="dk1"/>
                          </a:solidFill>
                          <a:latin typeface="+mn-lt"/>
                          <a:ea typeface="+mn-ea"/>
                          <a:cs typeface="B Titr" panose="00000700000000000000" pitchFamily="2" charset="-78"/>
                        </a:rPr>
                        <a:t>2</a:t>
                      </a:r>
                      <a:endParaRPr lang="fa-IR" sz="1800" kern="1200" dirty="0">
                        <a:solidFill>
                          <a:schemeClr val="dk1"/>
                        </a:solidFill>
                        <a:latin typeface="+mn-lt"/>
                        <a:ea typeface="+mn-ea"/>
                        <a:cs typeface="B Titr" panose="00000700000000000000" pitchFamily="2" charset="-78"/>
                      </a:endParaRPr>
                    </a:p>
                  </a:txBody>
                  <a:tcPr/>
                </a:tc>
                <a:tc>
                  <a:txBody>
                    <a:bodyPr/>
                    <a:lstStyle/>
                    <a:p>
                      <a:pPr algn="ctr" rtl="1"/>
                      <a:r>
                        <a:rPr lang="fa-IR" sz="1800" kern="1200" dirty="0" smtClean="0">
                          <a:solidFill>
                            <a:schemeClr val="dk1"/>
                          </a:solidFill>
                          <a:latin typeface="+mn-lt"/>
                          <a:ea typeface="+mn-ea"/>
                          <a:cs typeface="B Titr" panose="00000700000000000000" pitchFamily="2" charset="-78"/>
                        </a:rPr>
                        <a:t>15</a:t>
                      </a:r>
                      <a:endParaRPr lang="fa-IR" sz="1800" kern="1200" dirty="0">
                        <a:solidFill>
                          <a:schemeClr val="dk1"/>
                        </a:solidFill>
                        <a:latin typeface="+mn-lt"/>
                        <a:ea typeface="+mn-ea"/>
                        <a:cs typeface="B Titr" panose="00000700000000000000" pitchFamily="2" charset="-78"/>
                      </a:endParaRPr>
                    </a:p>
                  </a:txBody>
                  <a:tcPr/>
                </a:tc>
                <a:tc>
                  <a:txBody>
                    <a:bodyPr/>
                    <a:lstStyle/>
                    <a:p>
                      <a:pPr algn="ctr" rtl="1"/>
                      <a:r>
                        <a:rPr lang="fa-IR" sz="1800" kern="1200" dirty="0" smtClean="0">
                          <a:solidFill>
                            <a:schemeClr val="dk1"/>
                          </a:solidFill>
                          <a:latin typeface="+mn-lt"/>
                          <a:ea typeface="+mn-ea"/>
                          <a:cs typeface="B Titr" panose="00000700000000000000" pitchFamily="2" charset="-78"/>
                        </a:rPr>
                        <a:t>در دست اقدام</a:t>
                      </a:r>
                      <a:endParaRPr lang="fa-IR" sz="1800" kern="1200" dirty="0">
                        <a:solidFill>
                          <a:schemeClr val="dk1"/>
                        </a:solidFill>
                        <a:latin typeface="+mn-lt"/>
                        <a:ea typeface="+mn-ea"/>
                        <a:cs typeface="B Titr" panose="00000700000000000000" pitchFamily="2" charset="-78"/>
                      </a:endParaRPr>
                    </a:p>
                  </a:txBody>
                  <a:tcPr/>
                </a:tc>
              </a:tr>
              <a:tr h="837128">
                <a:tc>
                  <a:txBody>
                    <a:bodyPr/>
                    <a:lstStyle/>
                    <a:p>
                      <a:pPr algn="ctr" rtl="1"/>
                      <a:r>
                        <a:rPr lang="fa-IR" dirty="0" smtClean="0">
                          <a:cs typeface="B Titr" panose="00000700000000000000" pitchFamily="2" charset="-78"/>
                        </a:rPr>
                        <a:t>جمع</a:t>
                      </a:r>
                      <a:endParaRPr lang="fa-IR" dirty="0">
                        <a:cs typeface="B Titr" panose="00000700000000000000" pitchFamily="2" charset="-78"/>
                      </a:endParaRPr>
                    </a:p>
                  </a:txBody>
                  <a:tcPr anchor="ctr"/>
                </a:tc>
                <a:tc>
                  <a:txBody>
                    <a:bodyPr/>
                    <a:lstStyle/>
                    <a:p>
                      <a:pPr algn="ctr" rtl="1"/>
                      <a:r>
                        <a:rPr lang="fa-IR" sz="1800" kern="1200" dirty="0" smtClean="0">
                          <a:solidFill>
                            <a:schemeClr val="dk1"/>
                          </a:solidFill>
                          <a:latin typeface="+mn-lt"/>
                          <a:ea typeface="+mn-ea"/>
                          <a:cs typeface="B Titr" panose="00000700000000000000" pitchFamily="2" charset="-78"/>
                        </a:rPr>
                        <a:t>12</a:t>
                      </a:r>
                      <a:endParaRPr lang="fa-IR" sz="1800" kern="1200" dirty="0">
                        <a:solidFill>
                          <a:schemeClr val="dk1"/>
                        </a:solidFill>
                        <a:latin typeface="+mn-lt"/>
                        <a:ea typeface="+mn-ea"/>
                        <a:cs typeface="B Titr" panose="00000700000000000000" pitchFamily="2" charset="-78"/>
                      </a:endParaRPr>
                    </a:p>
                  </a:txBody>
                  <a:tcPr anchor="ctr"/>
                </a:tc>
                <a:tc>
                  <a:txBody>
                    <a:bodyPr/>
                    <a:lstStyle/>
                    <a:p>
                      <a:pPr algn="ctr" rtl="1"/>
                      <a:r>
                        <a:rPr lang="fa-IR" sz="1800" kern="1200" dirty="0" smtClean="0">
                          <a:solidFill>
                            <a:schemeClr val="dk1"/>
                          </a:solidFill>
                          <a:latin typeface="+mn-lt"/>
                          <a:ea typeface="+mn-ea"/>
                          <a:cs typeface="B Titr" panose="00000700000000000000" pitchFamily="2" charset="-78"/>
                        </a:rPr>
                        <a:t>72</a:t>
                      </a:r>
                      <a:endParaRPr lang="fa-IR" sz="1800" kern="1200" dirty="0">
                        <a:solidFill>
                          <a:schemeClr val="dk1"/>
                        </a:solidFill>
                        <a:latin typeface="+mn-lt"/>
                        <a:ea typeface="+mn-ea"/>
                        <a:cs typeface="B Titr" panose="00000700000000000000" pitchFamily="2" charset="-78"/>
                      </a:endParaRPr>
                    </a:p>
                  </a:txBody>
                  <a:tcPr anchor="ctr"/>
                </a:tc>
                <a:tc>
                  <a:txBody>
                    <a:bodyPr/>
                    <a:lstStyle/>
                    <a:p>
                      <a:pPr algn="ctr" rtl="1"/>
                      <a:endParaRPr lang="fa-IR" sz="1800" kern="1200" dirty="0">
                        <a:solidFill>
                          <a:schemeClr val="dk1"/>
                        </a:solidFill>
                        <a:latin typeface="+mn-lt"/>
                        <a:ea typeface="+mn-ea"/>
                        <a:cs typeface="B Titr" panose="00000700000000000000" pitchFamily="2" charset="-78"/>
                      </a:endParaRPr>
                    </a:p>
                  </a:txBody>
                  <a:tcPr anchor="ctr"/>
                </a:tc>
              </a:tr>
            </a:tbl>
          </a:graphicData>
        </a:graphic>
      </p:graphicFrame>
    </p:spTree>
    <p:extLst>
      <p:ext uri="{BB962C8B-B14F-4D97-AF65-F5344CB8AC3E}">
        <p14:creationId xmlns="" xmlns:p14="http://schemas.microsoft.com/office/powerpoint/2010/main" val="4076992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1" y="210355"/>
            <a:ext cx="9024880" cy="935865"/>
          </a:xfrm>
        </p:spPr>
        <p:txBody>
          <a:bodyPr>
            <a:noAutofit/>
          </a:bodyPr>
          <a:lstStyle/>
          <a:p>
            <a:pPr algn="ctr"/>
            <a:r>
              <a:rPr lang="fa-IR" sz="4800" b="1" dirty="0">
                <a:solidFill>
                  <a:srgbClr val="00B0F0"/>
                </a:solidFill>
                <a:cs typeface="B Lotus" panose="00000400000000000000" pitchFamily="2" charset="-78"/>
              </a:rPr>
              <a:t>جنبه </a:t>
            </a:r>
            <a:r>
              <a:rPr lang="fa-IR" sz="4800" b="1" dirty="0" smtClean="0">
                <a:solidFill>
                  <a:srgbClr val="00B0F0"/>
                </a:solidFill>
                <a:cs typeface="B Lotus" panose="00000400000000000000" pitchFamily="2" charset="-78"/>
              </a:rPr>
              <a:t>سخت‌افزاری توسعه </a:t>
            </a:r>
            <a:r>
              <a:rPr lang="fa-IR" sz="4800" b="1" dirty="0">
                <a:solidFill>
                  <a:srgbClr val="00B0F0"/>
                </a:solidFill>
                <a:cs typeface="B Lotus" panose="00000400000000000000" pitchFamily="2" charset="-78"/>
              </a:rPr>
              <a:t>عدالت آموزشی</a:t>
            </a:r>
          </a:p>
        </p:txBody>
      </p:sp>
      <p:sp>
        <p:nvSpPr>
          <p:cNvPr id="3" name="Content Placeholder 2"/>
          <p:cNvSpPr>
            <a:spLocks noGrp="1"/>
          </p:cNvSpPr>
          <p:nvPr>
            <p:ph idx="1"/>
          </p:nvPr>
        </p:nvSpPr>
        <p:spPr>
          <a:xfrm>
            <a:off x="115909" y="1171978"/>
            <a:ext cx="9684914" cy="5512157"/>
          </a:xfrm>
        </p:spPr>
        <p:txBody>
          <a:bodyPr>
            <a:normAutofit/>
          </a:bodyPr>
          <a:lstStyle/>
          <a:p>
            <a:pPr algn="just"/>
            <a:r>
              <a:rPr lang="fa-IR" sz="3600" b="1" dirty="0" smtClean="0">
                <a:solidFill>
                  <a:schemeClr val="tx1"/>
                </a:solidFill>
                <a:cs typeface="B Lotus" panose="00000400000000000000" pitchFamily="2" charset="-78"/>
              </a:rPr>
              <a:t> </a:t>
            </a:r>
            <a:r>
              <a:rPr lang="fa-IR" sz="3200" b="1" dirty="0">
                <a:solidFill>
                  <a:schemeClr val="tx1"/>
                </a:solidFill>
                <a:cs typeface="B Lotus" panose="00000400000000000000" pitchFamily="2" charset="-78"/>
              </a:rPr>
              <a:t>«امکانات تفریحی و ورزشی» </a:t>
            </a:r>
            <a:endParaRPr lang="fa-IR" b="1" dirty="0">
              <a:solidFill>
                <a:schemeClr val="tx1"/>
              </a:solidFill>
              <a:cs typeface="B Lotus" panose="00000400000000000000" pitchFamily="2" charset="-78"/>
            </a:endParaRPr>
          </a:p>
          <a:p>
            <a:pPr algn="just"/>
            <a:r>
              <a:rPr lang="fa-IR" sz="3200" b="1" dirty="0" smtClean="0">
                <a:solidFill>
                  <a:schemeClr val="tx1"/>
                </a:solidFill>
                <a:cs typeface="B Lotus" panose="00000400000000000000" pitchFamily="2" charset="-78"/>
              </a:rPr>
              <a:t>در شهرستان بانه، یک سالن ورزشی در شهر بانه و 2 سالن در شهرک های کانی سور و آرمرده متعلق به آموزش و پرورش وجود دارد.</a:t>
            </a:r>
          </a:p>
          <a:p>
            <a:pPr algn="just"/>
            <a:r>
              <a:rPr lang="fa-IR" sz="3200" b="1" dirty="0" smtClean="0">
                <a:solidFill>
                  <a:schemeClr val="tx1"/>
                </a:solidFill>
                <a:cs typeface="B Lotus" panose="00000400000000000000" pitchFamily="2" charset="-78"/>
              </a:rPr>
              <a:t>فضاهای مذکور هم برای همکاران فرهنگی و هم برای دانش آموزان شهرستان بانه مورد استفاده قرار می گیرد. </a:t>
            </a:r>
          </a:p>
          <a:p>
            <a:pPr algn="just"/>
            <a:endParaRPr lang="fa-IR" sz="2800" b="1" dirty="0" smtClean="0">
              <a:solidFill>
                <a:schemeClr val="tx1"/>
              </a:solidFill>
              <a:cs typeface="B Lotus" panose="00000400000000000000" pitchFamily="2" charset="-78"/>
            </a:endParaRPr>
          </a:p>
          <a:p>
            <a:pPr algn="just"/>
            <a:r>
              <a:rPr lang="fa-IR" sz="2800" b="1" dirty="0" smtClean="0">
                <a:solidFill>
                  <a:schemeClr val="tx1"/>
                </a:solidFill>
                <a:cs typeface="B Lotus" panose="00000400000000000000" pitchFamily="2" charset="-78"/>
              </a:rPr>
              <a:t>سرانه </a:t>
            </a:r>
            <a:r>
              <a:rPr lang="fa-IR" sz="2800" b="1" dirty="0">
                <a:solidFill>
                  <a:schemeClr val="tx1"/>
                </a:solidFill>
                <a:cs typeface="B Lotus" panose="00000400000000000000" pitchFamily="2" charset="-78"/>
              </a:rPr>
              <a:t>مفید فضای ورزشی هر دانش آموز در کشور تنها </a:t>
            </a:r>
            <a:r>
              <a:rPr lang="fa-IR" sz="3600" b="1" dirty="0" smtClean="0">
                <a:solidFill>
                  <a:srgbClr val="FF0000"/>
                </a:solidFill>
                <a:cs typeface="B Lotus" panose="00000400000000000000" pitchFamily="2" charset="-78"/>
              </a:rPr>
              <a:t>0/2متر </a:t>
            </a:r>
            <a:r>
              <a:rPr lang="fa-IR" sz="3600" b="1" dirty="0">
                <a:solidFill>
                  <a:srgbClr val="FF0000"/>
                </a:solidFill>
                <a:cs typeface="B Lotus" panose="00000400000000000000" pitchFamily="2" charset="-78"/>
              </a:rPr>
              <a:t>مربع </a:t>
            </a:r>
            <a:r>
              <a:rPr lang="fa-IR" sz="2800" b="1" dirty="0">
                <a:solidFill>
                  <a:schemeClr val="tx1"/>
                </a:solidFill>
                <a:cs typeface="B Lotus" panose="00000400000000000000" pitchFamily="2" charset="-78"/>
              </a:rPr>
              <a:t>است</a:t>
            </a:r>
            <a:r>
              <a:rPr lang="fa-IR" sz="2800" b="1" dirty="0" smtClean="0">
                <a:solidFill>
                  <a:schemeClr val="tx1"/>
                </a:solidFill>
                <a:cs typeface="B Lotus" panose="00000400000000000000" pitchFamily="2" charset="-78"/>
              </a:rPr>
              <a:t>.</a:t>
            </a:r>
          </a:p>
          <a:p>
            <a:pPr algn="just"/>
            <a:r>
              <a:rPr lang="fa-IR" sz="2000" b="1" dirty="0">
                <a:solidFill>
                  <a:schemeClr val="tx1"/>
                </a:solidFill>
                <a:cs typeface="B Lotus" panose="00000400000000000000" pitchFamily="2" charset="-78"/>
              </a:rPr>
              <a:t>سرانه مفید فضای ورزشی هر دانش آموز در </a:t>
            </a:r>
            <a:r>
              <a:rPr lang="fa-IR" sz="3200" b="1" dirty="0">
                <a:solidFill>
                  <a:srgbClr val="FF0000"/>
                </a:solidFill>
                <a:cs typeface="B Lotus" panose="00000400000000000000" pitchFamily="2" charset="-78"/>
              </a:rPr>
              <a:t>شهرستان بانه </a:t>
            </a:r>
            <a:r>
              <a:rPr lang="fa-IR" sz="2400" b="1" dirty="0" smtClean="0">
                <a:solidFill>
                  <a:schemeClr val="tx1"/>
                </a:solidFill>
                <a:cs typeface="B Lotus" panose="00000400000000000000" pitchFamily="2" charset="-78"/>
              </a:rPr>
              <a:t>تنها </a:t>
            </a:r>
            <a:r>
              <a:rPr lang="fa-IR" sz="3200" b="1" dirty="0" smtClean="0">
                <a:solidFill>
                  <a:srgbClr val="FF0000"/>
                </a:solidFill>
                <a:cs typeface="B Lotus" panose="00000400000000000000" pitchFamily="2" charset="-78"/>
              </a:rPr>
              <a:t>0/083متر </a:t>
            </a:r>
            <a:r>
              <a:rPr lang="fa-IR" sz="3200" b="1" dirty="0">
                <a:solidFill>
                  <a:srgbClr val="FF0000"/>
                </a:solidFill>
                <a:cs typeface="B Lotus" panose="00000400000000000000" pitchFamily="2" charset="-78"/>
              </a:rPr>
              <a:t>مربع </a:t>
            </a:r>
            <a:r>
              <a:rPr lang="fa-IR" sz="2000" b="1" dirty="0">
                <a:solidFill>
                  <a:schemeClr val="tx1"/>
                </a:solidFill>
                <a:cs typeface="B Lotus" panose="00000400000000000000" pitchFamily="2" charset="-78"/>
              </a:rPr>
              <a:t>است.</a:t>
            </a:r>
          </a:p>
          <a:p>
            <a:pPr algn="just"/>
            <a:endParaRPr lang="fa-IR" sz="2800" b="1" dirty="0" smtClean="0">
              <a:solidFill>
                <a:schemeClr val="tx1"/>
              </a:solidFill>
              <a:cs typeface="B Lotus" panose="00000400000000000000" pitchFamily="2" charset="-78"/>
            </a:endParaRPr>
          </a:p>
          <a:p>
            <a:pPr algn="just"/>
            <a:endParaRPr lang="fa-IR" sz="2800" b="1" dirty="0" smtClean="0">
              <a:solidFill>
                <a:schemeClr val="tx1"/>
              </a:solidFill>
              <a:cs typeface="B Lotus" panose="00000400000000000000" pitchFamily="2" charset="-78"/>
            </a:endParaRPr>
          </a:p>
          <a:p>
            <a:pPr algn="just"/>
            <a:endParaRPr lang="fa-IR" sz="2800" b="1" dirty="0" smtClean="0">
              <a:solidFill>
                <a:schemeClr val="tx1"/>
              </a:solidFill>
              <a:cs typeface="B Lotus" panose="00000400000000000000" pitchFamily="2" charset="-78"/>
            </a:endParaRPr>
          </a:p>
        </p:txBody>
      </p:sp>
    </p:spTree>
    <p:extLst>
      <p:ext uri="{BB962C8B-B14F-4D97-AF65-F5344CB8AC3E}">
        <p14:creationId xmlns="" xmlns:p14="http://schemas.microsoft.com/office/powerpoint/2010/main" val="1847197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457</TotalTime>
  <Words>1713</Words>
  <Application>Microsoft Office PowerPoint</Application>
  <PresentationFormat>Custom</PresentationFormat>
  <Paragraphs>157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بسم الله الرحمن الرحیم </vt:lpstr>
      <vt:lpstr>چالشها و مشکلات موجود در راستای تحقق عدالت آموزشی در دوره عمومی مناطق محروم و راهکارهای پیشنهادی در این زمینه </vt:lpstr>
      <vt:lpstr>مقدمه </vt:lpstr>
      <vt:lpstr>Slide 4</vt:lpstr>
      <vt:lpstr>جنبه های توسعه عدالت آموزشی</vt:lpstr>
      <vt:lpstr>جنبه سخت‌افزاری توسعه عدالت آموزشی</vt:lpstr>
      <vt:lpstr>وضعیت سرانه فضای آموزشی </vt:lpstr>
      <vt:lpstr>ساخت فضاهای آموزشی  مشارکتی خیّرساز و مشارکتی درشهرستان بانه در دو سال اخیر</vt:lpstr>
      <vt:lpstr>جنبه سخت‌افزاری توسعه عدالت آموزشی</vt:lpstr>
      <vt:lpstr>جنبه سخت‌افزاری توسعه عدالت آموزشی</vt:lpstr>
      <vt:lpstr>جنبه نرم‌افزاری توسعه عدالت آموزشی</vt:lpstr>
      <vt:lpstr>جنبه نرم‌افزاری توسعه عدالت آموزشی</vt:lpstr>
      <vt:lpstr>جنبه نرم‌افزاری توسعه عدالت آموزشی</vt:lpstr>
      <vt:lpstr>جنبه نرم‌افزاری توسعه عدالت آموزشی</vt:lpstr>
      <vt:lpstr>جنبه های توسعه عدالت آموزشی</vt:lpstr>
      <vt:lpstr>جنبه های توسعه عدالت آموزشی</vt:lpstr>
      <vt:lpstr>آماری</vt:lpstr>
      <vt:lpstr>آماری</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ORIGINAL</cp:lastModifiedBy>
  <cp:revision>52</cp:revision>
  <dcterms:created xsi:type="dcterms:W3CDTF">2015-11-26T11:24:59Z</dcterms:created>
  <dcterms:modified xsi:type="dcterms:W3CDTF">2015-11-27T14:53:01Z</dcterms:modified>
</cp:coreProperties>
</file>